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7" r:id="rId1"/>
    <p:sldMasterId id="2147483721" r:id="rId2"/>
    <p:sldMasterId id="2147483690" r:id="rId3"/>
  </p:sldMasterIdLst>
  <p:notesMasterIdLst>
    <p:notesMasterId r:id="rId49"/>
  </p:notesMasterIdLst>
  <p:handoutMasterIdLst>
    <p:handoutMasterId r:id="rId50"/>
  </p:handoutMasterIdLst>
  <p:sldIdLst>
    <p:sldId id="491" r:id="rId4"/>
    <p:sldId id="515" r:id="rId5"/>
    <p:sldId id="494" r:id="rId6"/>
    <p:sldId id="503" r:id="rId7"/>
    <p:sldId id="495" r:id="rId8"/>
    <p:sldId id="496" r:id="rId9"/>
    <p:sldId id="540" r:id="rId10"/>
    <p:sldId id="541" r:id="rId11"/>
    <p:sldId id="510" r:id="rId12"/>
    <p:sldId id="542" r:id="rId13"/>
    <p:sldId id="543" r:id="rId14"/>
    <p:sldId id="544" r:id="rId15"/>
    <p:sldId id="545" r:id="rId16"/>
    <p:sldId id="546" r:id="rId17"/>
    <p:sldId id="547" r:id="rId18"/>
    <p:sldId id="548" r:id="rId19"/>
    <p:sldId id="551" r:id="rId20"/>
    <p:sldId id="500" r:id="rId21"/>
    <p:sldId id="516" r:id="rId22"/>
    <p:sldId id="549" r:id="rId23"/>
    <p:sldId id="554" r:id="rId24"/>
    <p:sldId id="517" r:id="rId25"/>
    <p:sldId id="514" r:id="rId26"/>
    <p:sldId id="518" r:id="rId27"/>
    <p:sldId id="519" r:id="rId28"/>
    <p:sldId id="520" r:id="rId29"/>
    <p:sldId id="521" r:id="rId30"/>
    <p:sldId id="522" r:id="rId31"/>
    <p:sldId id="523" r:id="rId32"/>
    <p:sldId id="555" r:id="rId33"/>
    <p:sldId id="557" r:id="rId34"/>
    <p:sldId id="559" r:id="rId35"/>
    <p:sldId id="560" r:id="rId36"/>
    <p:sldId id="561" r:id="rId37"/>
    <p:sldId id="562" r:id="rId38"/>
    <p:sldId id="563" r:id="rId39"/>
    <p:sldId id="564" r:id="rId40"/>
    <p:sldId id="565" r:id="rId41"/>
    <p:sldId id="566" r:id="rId42"/>
    <p:sldId id="567" r:id="rId43"/>
    <p:sldId id="568" r:id="rId44"/>
    <p:sldId id="569" r:id="rId45"/>
    <p:sldId id="570" r:id="rId46"/>
    <p:sldId id="571" r:id="rId47"/>
    <p:sldId id="572" r:id="rId48"/>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5">
          <p15:clr>
            <a:srgbClr val="A4A3A4"/>
          </p15:clr>
        </p15:guide>
        <p15:guide id="2" pos="2208">
          <p15:clr>
            <a:srgbClr val="A4A3A4"/>
          </p15:clr>
        </p15:guide>
        <p15:guide id="3" orient="horz" pos="2957">
          <p15:clr>
            <a:srgbClr val="A4A3A4"/>
          </p15:clr>
        </p15:guide>
        <p15:guide id="4"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205B9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4" autoAdjust="0"/>
    <p:restoredTop sz="86436" autoAdjust="0"/>
  </p:normalViewPr>
  <p:slideViewPr>
    <p:cSldViewPr>
      <p:cViewPr varScale="1">
        <p:scale>
          <a:sx n="110" d="100"/>
          <a:sy n="110" d="100"/>
        </p:scale>
        <p:origin x="159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812" y="276"/>
      </p:cViewPr>
      <p:guideLst>
        <p:guide orient="horz" pos="2905"/>
        <p:guide pos="2208"/>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8048" cy="468803"/>
          </a:xfrm>
          <a:prstGeom prst="rect">
            <a:avLst/>
          </a:prstGeom>
        </p:spPr>
        <p:txBody>
          <a:bodyPr vert="horz" lIns="94222" tIns="47111" rIns="94222" bIns="47111" rtlCol="0"/>
          <a:lstStyle>
            <a:lvl1pPr algn="l">
              <a:defRPr sz="1200" dirty="0">
                <a:cs typeface="+mn-cs"/>
              </a:defRPr>
            </a:lvl1pPr>
          </a:lstStyle>
          <a:p>
            <a:pPr>
              <a:defRPr/>
            </a:pPr>
            <a:endParaRPr lang="en-US"/>
          </a:p>
        </p:txBody>
      </p:sp>
      <p:sp>
        <p:nvSpPr>
          <p:cNvPr id="3" name="Date Placeholder 2"/>
          <p:cNvSpPr>
            <a:spLocks noGrp="1"/>
          </p:cNvSpPr>
          <p:nvPr>
            <p:ph type="dt" sz="quarter" idx="1"/>
          </p:nvPr>
        </p:nvSpPr>
        <p:spPr>
          <a:xfrm>
            <a:off x="4022886" y="1"/>
            <a:ext cx="3078048" cy="468803"/>
          </a:xfrm>
          <a:prstGeom prst="rect">
            <a:avLst/>
          </a:prstGeom>
        </p:spPr>
        <p:txBody>
          <a:bodyPr vert="horz" lIns="94222" tIns="47111" rIns="94222" bIns="47111" rtlCol="0"/>
          <a:lstStyle>
            <a:lvl1pPr algn="r">
              <a:defRPr sz="1200" smtClean="0">
                <a:cs typeface="+mn-cs"/>
              </a:defRPr>
            </a:lvl1pPr>
          </a:lstStyle>
          <a:p>
            <a:pPr>
              <a:defRPr/>
            </a:pPr>
            <a:fld id="{12B8B803-5AA6-41A9-9F24-80764C53D9B4}" type="datetimeFigureOut">
              <a:rPr lang="en-US"/>
              <a:pPr>
                <a:defRPr/>
              </a:pPr>
              <a:t>2/11/2020</a:t>
            </a:fld>
            <a:endParaRPr lang="en-US" dirty="0"/>
          </a:p>
        </p:txBody>
      </p:sp>
      <p:sp>
        <p:nvSpPr>
          <p:cNvPr id="4" name="Footer Placeholder 3"/>
          <p:cNvSpPr>
            <a:spLocks noGrp="1"/>
          </p:cNvSpPr>
          <p:nvPr>
            <p:ph type="ftr" sz="quarter" idx="2"/>
          </p:nvPr>
        </p:nvSpPr>
        <p:spPr>
          <a:xfrm>
            <a:off x="1" y="8918121"/>
            <a:ext cx="3078048" cy="468803"/>
          </a:xfrm>
          <a:prstGeom prst="rect">
            <a:avLst/>
          </a:prstGeom>
        </p:spPr>
        <p:txBody>
          <a:bodyPr vert="horz" lIns="94222" tIns="47111" rIns="94222" bIns="47111" rtlCol="0" anchor="b"/>
          <a:lstStyle>
            <a:lvl1pPr algn="l">
              <a:defRPr sz="1200" dirty="0">
                <a:cs typeface="+mn-cs"/>
              </a:defRPr>
            </a:lvl1pPr>
          </a:lstStyle>
          <a:p>
            <a:pPr>
              <a:defRPr/>
            </a:pPr>
            <a:endParaRPr lang="en-US"/>
          </a:p>
        </p:txBody>
      </p:sp>
      <p:sp>
        <p:nvSpPr>
          <p:cNvPr id="5" name="Slide Number Placeholder 4"/>
          <p:cNvSpPr>
            <a:spLocks noGrp="1"/>
          </p:cNvSpPr>
          <p:nvPr>
            <p:ph type="sldNum" sz="quarter" idx="3"/>
          </p:nvPr>
        </p:nvSpPr>
        <p:spPr>
          <a:xfrm>
            <a:off x="4022886" y="8918121"/>
            <a:ext cx="3078048" cy="468803"/>
          </a:xfrm>
          <a:prstGeom prst="rect">
            <a:avLst/>
          </a:prstGeom>
        </p:spPr>
        <p:txBody>
          <a:bodyPr vert="horz" lIns="94222" tIns="47111" rIns="94222" bIns="47111" rtlCol="0" anchor="b"/>
          <a:lstStyle>
            <a:lvl1pPr algn="r">
              <a:defRPr sz="1200" smtClean="0">
                <a:cs typeface="+mn-cs"/>
              </a:defRPr>
            </a:lvl1pPr>
          </a:lstStyle>
          <a:p>
            <a:pPr>
              <a:defRPr/>
            </a:pPr>
            <a:fld id="{242429B5-54A9-475E-A646-AA1C88AAE6B8}" type="slidenum">
              <a:rPr lang="en-US"/>
              <a:pPr>
                <a:defRPr/>
              </a:pPr>
              <a:t>‹#›</a:t>
            </a:fld>
            <a:endParaRPr lang="en-US" dirty="0"/>
          </a:p>
        </p:txBody>
      </p:sp>
    </p:spTree>
    <p:extLst>
      <p:ext uri="{BB962C8B-B14F-4D97-AF65-F5344CB8AC3E}">
        <p14:creationId xmlns:p14="http://schemas.microsoft.com/office/powerpoint/2010/main" val="2245496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78048" cy="468803"/>
          </a:xfrm>
          <a:prstGeom prst="rect">
            <a:avLst/>
          </a:prstGeom>
        </p:spPr>
        <p:txBody>
          <a:bodyPr vert="horz" lIns="94222" tIns="47111" rIns="94222" bIns="47111" rtlCol="0"/>
          <a:lstStyle>
            <a:lvl1pPr algn="l">
              <a:defRPr sz="1200" dirty="0">
                <a:cs typeface="+mn-cs"/>
              </a:defRPr>
            </a:lvl1pPr>
          </a:lstStyle>
          <a:p>
            <a:pPr>
              <a:defRPr/>
            </a:pPr>
            <a:endParaRPr lang="en-US"/>
          </a:p>
        </p:txBody>
      </p:sp>
      <p:sp>
        <p:nvSpPr>
          <p:cNvPr id="3" name="Date Placeholder 2"/>
          <p:cNvSpPr>
            <a:spLocks noGrp="1"/>
          </p:cNvSpPr>
          <p:nvPr>
            <p:ph type="dt" idx="1"/>
          </p:nvPr>
        </p:nvSpPr>
        <p:spPr>
          <a:xfrm>
            <a:off x="4022886" y="1"/>
            <a:ext cx="3078048" cy="468803"/>
          </a:xfrm>
          <a:prstGeom prst="rect">
            <a:avLst/>
          </a:prstGeom>
        </p:spPr>
        <p:txBody>
          <a:bodyPr vert="horz" lIns="94222" tIns="47111" rIns="94222" bIns="47111" rtlCol="0"/>
          <a:lstStyle>
            <a:lvl1pPr algn="r">
              <a:defRPr sz="1200" smtClean="0">
                <a:cs typeface="+mn-cs"/>
              </a:defRPr>
            </a:lvl1pPr>
          </a:lstStyle>
          <a:p>
            <a:pPr>
              <a:defRPr/>
            </a:pPr>
            <a:fld id="{CA3759E7-D4FC-4168-B876-0ABCB9773E82}" type="datetimeFigureOut">
              <a:rPr lang="en-US"/>
              <a:pPr>
                <a:defRPr/>
              </a:pPr>
              <a:t>2/11/2020</a:t>
            </a:fld>
            <a:endParaRPr lang="en-US" dirty="0"/>
          </a:p>
        </p:txBody>
      </p:sp>
      <p:sp>
        <p:nvSpPr>
          <p:cNvPr id="4" name="Slide Image Placeholder 3"/>
          <p:cNvSpPr>
            <a:spLocks noGrp="1" noRot="1" noChangeAspect="1"/>
          </p:cNvSpPr>
          <p:nvPr>
            <p:ph type="sldImg" idx="2"/>
          </p:nvPr>
        </p:nvSpPr>
        <p:spPr>
          <a:xfrm>
            <a:off x="1204913" y="704850"/>
            <a:ext cx="4692650" cy="3521075"/>
          </a:xfrm>
          <a:prstGeom prst="rect">
            <a:avLst/>
          </a:prstGeom>
          <a:noFill/>
          <a:ln w="12700">
            <a:solidFill>
              <a:prstClr val="black"/>
            </a:solidFill>
          </a:ln>
        </p:spPr>
        <p:txBody>
          <a:bodyPr vert="horz" lIns="94222" tIns="47111" rIns="94222" bIns="47111" rtlCol="0" anchor="ctr"/>
          <a:lstStyle/>
          <a:p>
            <a:pPr lvl="0"/>
            <a:endParaRPr lang="en-US" noProof="0" dirty="0"/>
          </a:p>
        </p:txBody>
      </p:sp>
      <p:sp>
        <p:nvSpPr>
          <p:cNvPr id="5" name="Notes Placeholder 4"/>
          <p:cNvSpPr>
            <a:spLocks noGrp="1"/>
          </p:cNvSpPr>
          <p:nvPr>
            <p:ph type="body" sz="quarter" idx="3"/>
          </p:nvPr>
        </p:nvSpPr>
        <p:spPr>
          <a:xfrm>
            <a:off x="710557" y="4459837"/>
            <a:ext cx="5681363" cy="4223882"/>
          </a:xfrm>
          <a:prstGeom prst="rect">
            <a:avLst/>
          </a:prstGeom>
        </p:spPr>
        <p:txBody>
          <a:bodyPr vert="horz" lIns="94222" tIns="47111" rIns="94222" bIns="4711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918121"/>
            <a:ext cx="3078048" cy="468803"/>
          </a:xfrm>
          <a:prstGeom prst="rect">
            <a:avLst/>
          </a:prstGeom>
        </p:spPr>
        <p:txBody>
          <a:bodyPr vert="horz" lIns="94222" tIns="47111" rIns="94222" bIns="47111" rtlCol="0" anchor="b"/>
          <a:lstStyle>
            <a:lvl1pPr algn="l">
              <a:defRPr sz="1200" dirty="0">
                <a:cs typeface="+mn-cs"/>
              </a:defRPr>
            </a:lvl1pPr>
          </a:lstStyle>
          <a:p>
            <a:pPr>
              <a:defRPr/>
            </a:pPr>
            <a:endParaRPr lang="en-US"/>
          </a:p>
        </p:txBody>
      </p:sp>
      <p:sp>
        <p:nvSpPr>
          <p:cNvPr id="7" name="Slide Number Placeholder 6"/>
          <p:cNvSpPr>
            <a:spLocks noGrp="1"/>
          </p:cNvSpPr>
          <p:nvPr>
            <p:ph type="sldNum" sz="quarter" idx="5"/>
          </p:nvPr>
        </p:nvSpPr>
        <p:spPr>
          <a:xfrm>
            <a:off x="4022886" y="8918121"/>
            <a:ext cx="3078048" cy="468803"/>
          </a:xfrm>
          <a:prstGeom prst="rect">
            <a:avLst/>
          </a:prstGeom>
        </p:spPr>
        <p:txBody>
          <a:bodyPr vert="horz" lIns="94222" tIns="47111" rIns="94222" bIns="47111" rtlCol="0" anchor="b"/>
          <a:lstStyle>
            <a:lvl1pPr algn="r">
              <a:defRPr sz="1200" smtClean="0">
                <a:cs typeface="+mn-cs"/>
              </a:defRPr>
            </a:lvl1pPr>
          </a:lstStyle>
          <a:p>
            <a:pPr>
              <a:defRPr/>
            </a:pPr>
            <a:fld id="{62444F60-87C2-4B64-AF39-041CCC8C8D20}" type="slidenum">
              <a:rPr lang="en-US"/>
              <a:pPr>
                <a:defRPr/>
              </a:pPr>
              <a:t>‹#›</a:t>
            </a:fld>
            <a:endParaRPr lang="en-US" dirty="0"/>
          </a:p>
        </p:txBody>
      </p:sp>
    </p:spTree>
    <p:extLst>
      <p:ext uri="{BB962C8B-B14F-4D97-AF65-F5344CB8AC3E}">
        <p14:creationId xmlns:p14="http://schemas.microsoft.com/office/powerpoint/2010/main" val="121679821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400" dirty="0"/>
              <a:t>Give</a:t>
            </a:r>
            <a:r>
              <a:rPr lang="en-US" sz="1400" baseline="0" dirty="0"/>
              <a:t> a short bio of myself</a:t>
            </a:r>
          </a:p>
          <a:p>
            <a:pPr marL="228600" indent="-228600">
              <a:buFont typeface="+mj-lt"/>
              <a:buAutoNum type="arabicPeriod"/>
            </a:pPr>
            <a:endParaRPr lang="en-US" sz="1400" baseline="0" dirty="0"/>
          </a:p>
          <a:p>
            <a:pPr marL="228600" indent="-228600">
              <a:buFont typeface="+mj-lt"/>
              <a:buAutoNum type="arabicPeriod"/>
            </a:pPr>
            <a:r>
              <a:rPr lang="en-US" sz="1400" baseline="0" dirty="0"/>
              <a:t>How many of you have heard of the ASFPM Foundation?</a:t>
            </a:r>
          </a:p>
          <a:p>
            <a:pPr marL="457200" lvl="1" indent="0">
              <a:buFont typeface="Arial" panose="020B0604020202020204" pitchFamily="34" charset="0"/>
              <a:buNone/>
            </a:pPr>
            <a:endParaRPr lang="en-US" sz="1400" baseline="0" dirty="0"/>
          </a:p>
          <a:p>
            <a:pPr marL="342900" lvl="0" indent="-342900">
              <a:buFont typeface="+mj-lt"/>
              <a:buAutoNum type="arabicPeriod"/>
            </a:pPr>
            <a:r>
              <a:rPr lang="en-US" sz="1400" baseline="0" dirty="0"/>
              <a:t>This short presentation will help answer questions on the purpose and what the ASFPM Foundation does.</a:t>
            </a:r>
          </a:p>
          <a:p>
            <a:pPr marL="742950" lvl="1" indent="-285750">
              <a:buFont typeface="Arial" panose="020B0604020202020204" pitchFamily="34" charset="0"/>
              <a:buChar char="•"/>
            </a:pPr>
            <a:endParaRPr lang="en-US" sz="1400" baseline="0" dirty="0"/>
          </a:p>
          <a:p>
            <a:pPr marL="342900" lvl="0" indent="-342900">
              <a:buFont typeface="+mj-lt"/>
              <a:buAutoNum type="arabicPeriod"/>
            </a:pPr>
            <a:endParaRPr lang="en-US" sz="1400"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1</a:t>
            </a:fld>
            <a:endParaRPr lang="en-US" dirty="0"/>
          </a:p>
        </p:txBody>
      </p:sp>
    </p:spTree>
    <p:extLst>
      <p:ext uri="{BB962C8B-B14F-4D97-AF65-F5344CB8AC3E}">
        <p14:creationId xmlns:p14="http://schemas.microsoft.com/office/powerpoint/2010/main" val="689740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The 4</a:t>
            </a:r>
            <a:r>
              <a:rPr lang="en-US" baseline="30000" dirty="0"/>
              <a:t>th</a:t>
            </a:r>
            <a:r>
              <a:rPr lang="en-US" baseline="0" dirty="0"/>
              <a:t> Annual Larry A. Larson Speakers Series was held in conjunction with the FMA Conference in Reno, Nevada on September 5</a:t>
            </a:r>
            <a:r>
              <a:rPr lang="en-US" baseline="30000" dirty="0"/>
              <a:t>th</a:t>
            </a:r>
            <a:r>
              <a:rPr lang="en-US" baseline="0" dirty="0"/>
              <a:t>.  The topic was “Big Data.”  This event was a great success.  There were over 400 people in attendance.  The ASFPM Foundation is considering holding future LAL Speaker Series events at State Chapter Conferences.</a:t>
            </a:r>
          </a:p>
          <a:p>
            <a:pPr marL="228600" indent="-228600">
              <a:buAutoNum type="arabicPeriod"/>
            </a:pPr>
            <a:endParaRPr lang="en-US" baseline="0" dirty="0"/>
          </a:p>
          <a:p>
            <a:pPr marL="228600" indent="-228600">
              <a:buAutoNum type="arabicPeriod"/>
            </a:pPr>
            <a:r>
              <a:rPr lang="en-US" baseline="0" dirty="0"/>
              <a:t>The ASFPM Foundation held the 6</a:t>
            </a:r>
            <a:r>
              <a:rPr lang="en-US" baseline="30000" dirty="0"/>
              <a:t>th</a:t>
            </a:r>
            <a:r>
              <a:rPr lang="en-US" baseline="0" dirty="0"/>
              <a:t> Gilbert F. White Forum on March 12-13, 2019 in Washington, DC.  The topic of the forum was “Urban Flooding.”  Over 100 people were in attendance.</a:t>
            </a:r>
          </a:p>
          <a:p>
            <a:pPr marL="228600" indent="-228600">
              <a:buAutoNum type="arabicPeriod"/>
            </a:pPr>
            <a:endParaRPr lang="en-US" baseline="0" dirty="0"/>
          </a:p>
          <a:p>
            <a:pPr marL="228600" indent="-228600">
              <a:buAutoNum type="arabicPeriod"/>
            </a:pPr>
            <a:r>
              <a:rPr lang="en-US" baseline="0" dirty="0"/>
              <a:t>The 5</a:t>
            </a:r>
            <a:r>
              <a:rPr lang="en-US" baseline="30000" dirty="0"/>
              <a:t>th</a:t>
            </a:r>
            <a:r>
              <a:rPr lang="en-US" baseline="0" dirty="0"/>
              <a:t> Annual Larry A. Larson Speaker Series will be held on October 16, 2019 at the New Jersey Chapter Conference.  The topic is “Increasing Our </a:t>
            </a:r>
            <a:r>
              <a:rPr lang="en-US" baseline="0" dirty="0" err="1"/>
              <a:t>Resilence</a:t>
            </a:r>
            <a:r>
              <a:rPr lang="en-US" baseline="0" dirty="0"/>
              <a:t> to </a:t>
            </a:r>
            <a:r>
              <a:rPr lang="en-US" baseline="0"/>
              <a:t>Urban Flooding.”</a:t>
            </a:r>
            <a:endParaRPr lang="en-US"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10</a:t>
            </a:fld>
            <a:endParaRPr lang="en-US" dirty="0"/>
          </a:p>
        </p:txBody>
      </p:sp>
    </p:spTree>
    <p:extLst>
      <p:ext uri="{BB962C8B-B14F-4D97-AF65-F5344CB8AC3E}">
        <p14:creationId xmlns:p14="http://schemas.microsoft.com/office/powerpoint/2010/main" val="744696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This event is by invitation only:</a:t>
            </a:r>
          </a:p>
          <a:p>
            <a:pPr marL="685800" lvl="1" indent="-228600">
              <a:buFont typeface="Arial" pitchFamily="34" charset="0"/>
              <a:buChar char="•"/>
            </a:pPr>
            <a:r>
              <a:rPr lang="en-US" baseline="0" dirty="0" err="1"/>
              <a:t>Siavash</a:t>
            </a:r>
            <a:r>
              <a:rPr lang="en-US" baseline="0" dirty="0"/>
              <a:t> </a:t>
            </a:r>
            <a:r>
              <a:rPr lang="en-US" baseline="0" dirty="0" err="1"/>
              <a:t>Beik</a:t>
            </a:r>
            <a:endParaRPr lang="en-US" baseline="0" dirty="0"/>
          </a:p>
          <a:p>
            <a:pPr marL="685800" lvl="1" indent="-228600">
              <a:buFont typeface="Arial" pitchFamily="34" charset="0"/>
              <a:buChar char="•"/>
            </a:pPr>
            <a:r>
              <a:rPr lang="en-US" baseline="0" dirty="0"/>
              <a:t>David </a:t>
            </a:r>
            <a:r>
              <a:rPr lang="en-US" baseline="0" dirty="0" err="1"/>
              <a:t>Knipe</a:t>
            </a:r>
            <a:endParaRPr lang="en-US" baseline="0" dirty="0"/>
          </a:p>
          <a:p>
            <a:pPr marL="228600" indent="-228600">
              <a:buAutoNum type="arabicPeriod"/>
            </a:pPr>
            <a:endParaRPr lang="en-US" baseline="0" dirty="0"/>
          </a:p>
          <a:p>
            <a:pPr marL="228600" indent="-228600">
              <a:buAutoNum type="arabicPeriod"/>
            </a:pPr>
            <a:r>
              <a:rPr lang="en-US" baseline="0" dirty="0"/>
              <a:t>A Forum Report is being finalized as we speak.  All Chapters will receive copies of the report.</a:t>
            </a:r>
          </a:p>
          <a:p>
            <a:pPr marL="0" indent="0">
              <a:buNone/>
            </a:pPr>
            <a:endParaRPr lang="en-US" baseline="0"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11</a:t>
            </a:fld>
            <a:endParaRPr lang="en-US" dirty="0"/>
          </a:p>
        </p:txBody>
      </p:sp>
    </p:spTree>
    <p:extLst>
      <p:ext uri="{BB962C8B-B14F-4D97-AF65-F5344CB8AC3E}">
        <p14:creationId xmlns:p14="http://schemas.microsoft.com/office/powerpoint/2010/main" val="744696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This event is by invitation only:</a:t>
            </a:r>
          </a:p>
          <a:p>
            <a:pPr marL="685800" lvl="1" indent="-228600">
              <a:buFont typeface="Arial" pitchFamily="34" charset="0"/>
              <a:buChar char="•"/>
            </a:pPr>
            <a:r>
              <a:rPr lang="en-US" baseline="0" dirty="0" err="1"/>
              <a:t>Siavash</a:t>
            </a:r>
            <a:r>
              <a:rPr lang="en-US" baseline="0" dirty="0"/>
              <a:t> </a:t>
            </a:r>
            <a:r>
              <a:rPr lang="en-US" baseline="0" dirty="0" err="1"/>
              <a:t>Beik</a:t>
            </a:r>
            <a:endParaRPr lang="en-US" baseline="0" dirty="0"/>
          </a:p>
          <a:p>
            <a:pPr marL="685800" lvl="1" indent="-228600">
              <a:buFont typeface="Arial" pitchFamily="34" charset="0"/>
              <a:buChar char="•"/>
            </a:pPr>
            <a:r>
              <a:rPr lang="en-US" baseline="0" dirty="0"/>
              <a:t>David </a:t>
            </a:r>
            <a:r>
              <a:rPr lang="en-US" baseline="0" dirty="0" err="1"/>
              <a:t>Knipe</a:t>
            </a:r>
            <a:endParaRPr lang="en-US" baseline="0" dirty="0"/>
          </a:p>
          <a:p>
            <a:pPr marL="228600" indent="-228600">
              <a:buAutoNum type="arabicPeriod"/>
            </a:pPr>
            <a:endParaRPr lang="en-US" baseline="0" dirty="0"/>
          </a:p>
          <a:p>
            <a:pPr marL="228600" indent="-228600">
              <a:buAutoNum type="arabicPeriod"/>
            </a:pPr>
            <a:r>
              <a:rPr lang="en-US" baseline="0" dirty="0"/>
              <a:t>A Forum Report is being finalized as we speak.  All Chapters will receive copies of the report.</a:t>
            </a:r>
          </a:p>
          <a:p>
            <a:pPr marL="0" indent="0">
              <a:buNone/>
            </a:pPr>
            <a:endParaRPr lang="en-US" baseline="0"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12</a:t>
            </a:fld>
            <a:endParaRPr lang="en-US" dirty="0"/>
          </a:p>
        </p:txBody>
      </p:sp>
    </p:spTree>
    <p:extLst>
      <p:ext uri="{BB962C8B-B14F-4D97-AF65-F5344CB8AC3E}">
        <p14:creationId xmlns:p14="http://schemas.microsoft.com/office/powerpoint/2010/main" val="744696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aseline="0" dirty="0"/>
          </a:p>
          <a:p>
            <a:pPr marL="0" indent="0">
              <a:buNone/>
            </a:pPr>
            <a:endParaRPr lang="en-US" baseline="0"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13</a:t>
            </a:fld>
            <a:endParaRPr lang="en-US" dirty="0"/>
          </a:p>
        </p:txBody>
      </p:sp>
    </p:spTree>
    <p:extLst>
      <p:ext uri="{BB962C8B-B14F-4D97-AF65-F5344CB8AC3E}">
        <p14:creationId xmlns:p14="http://schemas.microsoft.com/office/powerpoint/2010/main" val="744696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aseline="0" dirty="0"/>
          </a:p>
          <a:p>
            <a:pPr marL="0" indent="0">
              <a:buNone/>
            </a:pPr>
            <a:endParaRPr lang="en-US" baseline="0"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14</a:t>
            </a:fld>
            <a:endParaRPr lang="en-US" dirty="0"/>
          </a:p>
        </p:txBody>
      </p:sp>
    </p:spTree>
    <p:extLst>
      <p:ext uri="{BB962C8B-B14F-4D97-AF65-F5344CB8AC3E}">
        <p14:creationId xmlns:p14="http://schemas.microsoft.com/office/powerpoint/2010/main" val="744696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The first Future Leader Scholarship was awarded at the ASFPM Conference in Phoenix in June 2018</a:t>
            </a:r>
          </a:p>
          <a:p>
            <a:pPr marL="228600" indent="-228600">
              <a:buAutoNum type="arabicPeriod"/>
            </a:pPr>
            <a:endParaRPr lang="en-US" baseline="0" dirty="0"/>
          </a:p>
          <a:p>
            <a:pPr marL="228600" indent="-228600">
              <a:buAutoNum type="arabicPeriod"/>
            </a:pPr>
            <a:r>
              <a:rPr lang="en-US" baseline="0" dirty="0"/>
              <a:t>The ASFPM Foundation would like to award this scholarship annually, if financially feasible</a:t>
            </a:r>
          </a:p>
          <a:p>
            <a:pPr marL="228600" indent="-228600">
              <a:buAutoNum type="arabicPeriod"/>
            </a:pPr>
            <a:endParaRPr lang="en-US" baseline="0" dirty="0"/>
          </a:p>
          <a:p>
            <a:pPr marL="228600" indent="-228600">
              <a:buAutoNum type="arabicPeriod"/>
            </a:pPr>
            <a:r>
              <a:rPr lang="en-US" baseline="0" dirty="0"/>
              <a:t>A donor gave $20,000 to the Foundation to help start this scholarship</a:t>
            </a:r>
          </a:p>
          <a:p>
            <a:pPr marL="0" indent="0">
              <a:buNone/>
            </a:pPr>
            <a:endParaRPr lang="en-US" baseline="0"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15</a:t>
            </a:fld>
            <a:endParaRPr lang="en-US" dirty="0"/>
          </a:p>
        </p:txBody>
      </p:sp>
    </p:spTree>
    <p:extLst>
      <p:ext uri="{BB962C8B-B14F-4D97-AF65-F5344CB8AC3E}">
        <p14:creationId xmlns:p14="http://schemas.microsoft.com/office/powerpoint/2010/main" val="744696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Share information with schools, communities (committees), volunteer organizations….</a:t>
            </a:r>
          </a:p>
          <a:p>
            <a:pPr marL="228600" indent="-228600">
              <a:buAutoNum type="arabicPeriod"/>
            </a:pPr>
            <a:endParaRPr lang="en-US" baseline="0" dirty="0"/>
          </a:p>
          <a:p>
            <a:pPr marL="228600" indent="-228600">
              <a:buAutoNum type="arabicPeriod"/>
            </a:pPr>
            <a:r>
              <a:rPr lang="en-US" baseline="0" dirty="0"/>
              <a:t>Foundation is looking for contacts at colleges &amp; universities to send scholarship information</a:t>
            </a:r>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16</a:t>
            </a:fld>
            <a:endParaRPr lang="en-US" dirty="0"/>
          </a:p>
        </p:txBody>
      </p:sp>
    </p:spTree>
    <p:extLst>
      <p:ext uri="{BB962C8B-B14F-4D97-AF65-F5344CB8AC3E}">
        <p14:creationId xmlns:p14="http://schemas.microsoft.com/office/powerpoint/2010/main" val="744696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17</a:t>
            </a:fld>
            <a:endParaRPr lang="en-US" dirty="0"/>
          </a:p>
        </p:txBody>
      </p:sp>
    </p:spTree>
    <p:extLst>
      <p:ext uri="{BB962C8B-B14F-4D97-AF65-F5344CB8AC3E}">
        <p14:creationId xmlns:p14="http://schemas.microsoft.com/office/powerpoint/2010/main" val="2385654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These</a:t>
            </a:r>
            <a:r>
              <a:rPr lang="en-US" baseline="0" dirty="0"/>
              <a:t> are past projects funded by the ASFPM Foundation.  The Foundation does not actually do the projects, it funds the projects.</a:t>
            </a:r>
          </a:p>
          <a:p>
            <a:pPr marL="228600" indent="-228600">
              <a:buAutoNum type="arabicPeriod"/>
            </a:pPr>
            <a:endParaRPr lang="en-US" baseline="0" dirty="0"/>
          </a:p>
          <a:p>
            <a:pPr marL="228600" indent="-228600">
              <a:buAutoNum type="arabicPeriod"/>
            </a:pPr>
            <a:r>
              <a:rPr lang="en-US" baseline="0" dirty="0"/>
              <a:t>The ASFPM Foundation funds projects that can be used by ASFPM members and Chapter members.</a:t>
            </a:r>
          </a:p>
          <a:p>
            <a:pPr marL="228600" indent="-228600">
              <a:buAutoNum type="arabicPeriod"/>
            </a:pPr>
            <a:endParaRPr lang="en-US" baseline="0" dirty="0"/>
          </a:p>
          <a:p>
            <a:pPr marL="228600" indent="-228600">
              <a:buAutoNum type="arabicPeriod"/>
            </a:pPr>
            <a:r>
              <a:rPr lang="en-US" baseline="0" dirty="0"/>
              <a:t>These projects can be found on the ASFPM Flood Science Center website.</a:t>
            </a:r>
          </a:p>
          <a:p>
            <a:pPr marL="228600" indent="-228600">
              <a:buAutoNum type="arabicPeriod"/>
            </a:pPr>
            <a:endParaRPr lang="en-US" baseline="0" dirty="0"/>
          </a:p>
          <a:p>
            <a:pPr marL="228600" indent="-228600">
              <a:buAutoNum type="arabicPeriod"/>
            </a:pPr>
            <a:r>
              <a:rPr lang="en-US" baseline="0" dirty="0"/>
              <a:t>ASFPM Foundation projects funded for the upcoming year:</a:t>
            </a:r>
          </a:p>
          <a:p>
            <a:pPr marL="685800" lvl="1" indent="-228600">
              <a:buFont typeface="Arial" panose="020B0604020202020204" pitchFamily="34" charset="0"/>
              <a:buChar char="•"/>
            </a:pPr>
            <a:r>
              <a:rPr lang="en-US" baseline="0" dirty="0"/>
              <a:t>Association of Wetland Managers Workshop</a:t>
            </a:r>
          </a:p>
          <a:p>
            <a:pPr marL="685800" lvl="1" indent="-228600">
              <a:buFont typeface="Arial" panose="020B0604020202020204" pitchFamily="34" charset="0"/>
              <a:buChar char="•"/>
            </a:pPr>
            <a:r>
              <a:rPr lang="en-US" baseline="0" dirty="0"/>
              <a:t>Rocky Mountain Environmental Challenge</a:t>
            </a:r>
          </a:p>
          <a:p>
            <a:pPr marL="685800" lvl="1" indent="-228600">
              <a:buFont typeface="Arial" panose="020B0604020202020204" pitchFamily="34" charset="0"/>
              <a:buChar char="•"/>
            </a:pPr>
            <a:r>
              <a:rPr lang="en-US" baseline="0" dirty="0"/>
              <a:t>Elevation Certificate Reference Guide developed by Georgia ASFPM’s State Chapter.</a:t>
            </a:r>
          </a:p>
          <a:p>
            <a:pPr marL="0" lvl="0" indent="0">
              <a:buFont typeface="Arial" panose="020B0604020202020204" pitchFamily="34" charset="0"/>
              <a:buNone/>
            </a:pPr>
            <a:endParaRPr lang="en-US" baseline="0" dirty="0"/>
          </a:p>
          <a:p>
            <a:pPr marL="0" lvl="0" indent="0">
              <a:buFont typeface="Arial" panose="020B0604020202020204" pitchFamily="34" charset="0"/>
              <a:buNone/>
            </a:pPr>
            <a:r>
              <a:rPr lang="en-US" baseline="0" dirty="0"/>
              <a:t>5.  The ASFPM Foundation is always looking for potential projects.</a:t>
            </a:r>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18</a:t>
            </a:fld>
            <a:endParaRPr lang="en-US" dirty="0"/>
          </a:p>
        </p:txBody>
      </p:sp>
    </p:spTree>
    <p:extLst>
      <p:ext uri="{BB962C8B-B14F-4D97-AF65-F5344CB8AC3E}">
        <p14:creationId xmlns:p14="http://schemas.microsoft.com/office/powerpoint/2010/main" val="4257599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226" eaLnBrk="0" hangingPunct="0">
              <a:defRPr b="1">
                <a:solidFill>
                  <a:schemeClr val="tx1"/>
                </a:solidFill>
                <a:latin typeface="Arial" charset="0"/>
              </a:defRPr>
            </a:lvl1pPr>
            <a:lvl2pPr marL="751212" indent="-288927" defTabSz="942226" eaLnBrk="0" hangingPunct="0">
              <a:defRPr b="1">
                <a:solidFill>
                  <a:schemeClr val="tx1"/>
                </a:solidFill>
                <a:latin typeface="Arial" charset="0"/>
              </a:defRPr>
            </a:lvl2pPr>
            <a:lvl3pPr marL="1155710" indent="-231142" defTabSz="942226" eaLnBrk="0" hangingPunct="0">
              <a:defRPr b="1">
                <a:solidFill>
                  <a:schemeClr val="tx1"/>
                </a:solidFill>
                <a:latin typeface="Arial" charset="0"/>
              </a:defRPr>
            </a:lvl3pPr>
            <a:lvl4pPr marL="1617995" indent="-231142" defTabSz="942226" eaLnBrk="0" hangingPunct="0">
              <a:defRPr b="1">
                <a:solidFill>
                  <a:schemeClr val="tx1"/>
                </a:solidFill>
                <a:latin typeface="Arial" charset="0"/>
              </a:defRPr>
            </a:lvl4pPr>
            <a:lvl5pPr marL="2080279" indent="-231142" defTabSz="942226" eaLnBrk="0" hangingPunct="0">
              <a:defRPr b="1">
                <a:solidFill>
                  <a:schemeClr val="tx1"/>
                </a:solidFill>
                <a:latin typeface="Arial" charset="0"/>
              </a:defRPr>
            </a:lvl5pPr>
            <a:lvl6pPr marL="2542564" indent="-231142" defTabSz="942226" eaLnBrk="0" fontAlgn="base" hangingPunct="0">
              <a:spcBef>
                <a:spcPct val="0"/>
              </a:spcBef>
              <a:spcAft>
                <a:spcPct val="0"/>
              </a:spcAft>
              <a:defRPr b="1">
                <a:solidFill>
                  <a:schemeClr val="tx1"/>
                </a:solidFill>
                <a:latin typeface="Arial" charset="0"/>
              </a:defRPr>
            </a:lvl6pPr>
            <a:lvl7pPr marL="3004847" indent="-231142" defTabSz="942226" eaLnBrk="0" fontAlgn="base" hangingPunct="0">
              <a:spcBef>
                <a:spcPct val="0"/>
              </a:spcBef>
              <a:spcAft>
                <a:spcPct val="0"/>
              </a:spcAft>
              <a:defRPr b="1">
                <a:solidFill>
                  <a:schemeClr val="tx1"/>
                </a:solidFill>
                <a:latin typeface="Arial" charset="0"/>
              </a:defRPr>
            </a:lvl7pPr>
            <a:lvl8pPr marL="3467132" indent="-231142" defTabSz="942226" eaLnBrk="0" fontAlgn="base" hangingPunct="0">
              <a:spcBef>
                <a:spcPct val="0"/>
              </a:spcBef>
              <a:spcAft>
                <a:spcPct val="0"/>
              </a:spcAft>
              <a:defRPr b="1">
                <a:solidFill>
                  <a:schemeClr val="tx1"/>
                </a:solidFill>
                <a:latin typeface="Arial" charset="0"/>
              </a:defRPr>
            </a:lvl8pPr>
            <a:lvl9pPr marL="3929415" indent="-231142" defTabSz="942226"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19</a:t>
            </a:fld>
            <a:endParaRPr lang="en-US" b="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a:t>So</a:t>
            </a:r>
            <a:r>
              <a:rPr lang="en-US" baseline="0" dirty="0"/>
              <a:t> what are working on now?  </a:t>
            </a:r>
            <a:r>
              <a:rPr lang="en-US" dirty="0"/>
              <a:t>In 2012 an</a:t>
            </a:r>
            <a:r>
              <a:rPr lang="en-US" baseline="0" dirty="0"/>
              <a:t> effort began to create a series of NAI How-To Guides. When completed, they will cover the seven building blocks or areas of community work profiled in the NAI Toolkit:  Hazard identification, infrastructure, mitigation, emergency services, regulations, planning, and education/outreach.  Each how-to guide identifies at least five NAI level tools that can be adopted or used by communities.  Seven of them are now published, the sixth is about to be published and we have the seventh as a draft.</a:t>
            </a:r>
            <a:endParaRPr lang="en-US" dirty="0"/>
          </a:p>
          <a:p>
            <a:pPr eaLnBrk="1" hangingPunct="1">
              <a:lnSpc>
                <a:spcPct val="90000"/>
              </a:lnSpc>
            </a:pPr>
            <a:endParaRPr lang="en-US" dirty="0"/>
          </a:p>
        </p:txBody>
      </p:sp>
    </p:spTree>
    <p:extLst>
      <p:ext uri="{BB962C8B-B14F-4D97-AF65-F5344CB8AC3E}">
        <p14:creationId xmlns:p14="http://schemas.microsoft.com/office/powerpoint/2010/main" val="4287514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buAutoNum type="arabicPeriod"/>
            </a:pPr>
            <a:r>
              <a:rPr lang="en-US" dirty="0"/>
              <a:t>The ASFPM Foundation is a Nonprofit 501(c)(3) organization, separate from ASFPM.</a:t>
            </a:r>
          </a:p>
          <a:p>
            <a:pPr marL="228600" indent="-228600">
              <a:spcBef>
                <a:spcPct val="0"/>
              </a:spcBef>
              <a:buAutoNum type="arabicPeriod"/>
            </a:pPr>
            <a:endParaRPr lang="en-US" dirty="0"/>
          </a:p>
          <a:p>
            <a:pPr marL="228600" indent="-228600">
              <a:spcBef>
                <a:spcPct val="0"/>
              </a:spcBef>
              <a:buAutoNum type="arabicPeriod"/>
            </a:pPr>
            <a:r>
              <a:rPr lang="en-US" dirty="0"/>
              <a:t>The ASFPM Foundation assists ASFPM in</a:t>
            </a:r>
            <a:r>
              <a:rPr lang="en-US" baseline="0" dirty="0"/>
              <a:t> accomplishing its mission.</a:t>
            </a:r>
          </a:p>
          <a:p>
            <a:pPr marL="228600" indent="-228600">
              <a:spcBef>
                <a:spcPct val="0"/>
              </a:spcBef>
              <a:buAutoNum type="arabicPeriod"/>
            </a:pPr>
            <a:endParaRPr lang="en-US" baseline="0" dirty="0"/>
          </a:p>
          <a:p>
            <a:pPr marL="228600" indent="-228600">
              <a:spcBef>
                <a:spcPct val="0"/>
              </a:spcBef>
              <a:buAutoNum type="arabicPeriod"/>
            </a:pPr>
            <a:r>
              <a:rPr lang="en-US" baseline="0" dirty="0"/>
              <a:t>Hold up 2018 Donor Report.</a:t>
            </a:r>
            <a:endParaRPr lang="en-US" dirty="0"/>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D4CB4F-1E4A-4D7B-8218-7BC97EFD7795}" type="slidenum">
              <a:rPr lang="en-US">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776400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226" eaLnBrk="0" hangingPunct="0">
              <a:defRPr b="1">
                <a:solidFill>
                  <a:schemeClr val="tx1"/>
                </a:solidFill>
                <a:latin typeface="Arial" charset="0"/>
              </a:defRPr>
            </a:lvl1pPr>
            <a:lvl2pPr marL="751212" indent="-288927" defTabSz="942226" eaLnBrk="0" hangingPunct="0">
              <a:defRPr b="1">
                <a:solidFill>
                  <a:schemeClr val="tx1"/>
                </a:solidFill>
                <a:latin typeface="Arial" charset="0"/>
              </a:defRPr>
            </a:lvl2pPr>
            <a:lvl3pPr marL="1155710" indent="-231142" defTabSz="942226" eaLnBrk="0" hangingPunct="0">
              <a:defRPr b="1">
                <a:solidFill>
                  <a:schemeClr val="tx1"/>
                </a:solidFill>
                <a:latin typeface="Arial" charset="0"/>
              </a:defRPr>
            </a:lvl3pPr>
            <a:lvl4pPr marL="1617995" indent="-231142" defTabSz="942226" eaLnBrk="0" hangingPunct="0">
              <a:defRPr b="1">
                <a:solidFill>
                  <a:schemeClr val="tx1"/>
                </a:solidFill>
                <a:latin typeface="Arial" charset="0"/>
              </a:defRPr>
            </a:lvl4pPr>
            <a:lvl5pPr marL="2080279" indent="-231142" defTabSz="942226" eaLnBrk="0" hangingPunct="0">
              <a:defRPr b="1">
                <a:solidFill>
                  <a:schemeClr val="tx1"/>
                </a:solidFill>
                <a:latin typeface="Arial" charset="0"/>
              </a:defRPr>
            </a:lvl5pPr>
            <a:lvl6pPr marL="2542564" indent="-231142" defTabSz="942226" eaLnBrk="0" fontAlgn="base" hangingPunct="0">
              <a:spcBef>
                <a:spcPct val="0"/>
              </a:spcBef>
              <a:spcAft>
                <a:spcPct val="0"/>
              </a:spcAft>
              <a:defRPr b="1">
                <a:solidFill>
                  <a:schemeClr val="tx1"/>
                </a:solidFill>
                <a:latin typeface="Arial" charset="0"/>
              </a:defRPr>
            </a:lvl6pPr>
            <a:lvl7pPr marL="3004847" indent="-231142" defTabSz="942226" eaLnBrk="0" fontAlgn="base" hangingPunct="0">
              <a:spcBef>
                <a:spcPct val="0"/>
              </a:spcBef>
              <a:spcAft>
                <a:spcPct val="0"/>
              </a:spcAft>
              <a:defRPr b="1">
                <a:solidFill>
                  <a:schemeClr val="tx1"/>
                </a:solidFill>
                <a:latin typeface="Arial" charset="0"/>
              </a:defRPr>
            </a:lvl7pPr>
            <a:lvl8pPr marL="3467132" indent="-231142" defTabSz="942226" eaLnBrk="0" fontAlgn="base" hangingPunct="0">
              <a:spcBef>
                <a:spcPct val="0"/>
              </a:spcBef>
              <a:spcAft>
                <a:spcPct val="0"/>
              </a:spcAft>
              <a:defRPr b="1">
                <a:solidFill>
                  <a:schemeClr val="tx1"/>
                </a:solidFill>
                <a:latin typeface="Arial" charset="0"/>
              </a:defRPr>
            </a:lvl8pPr>
            <a:lvl9pPr marL="3929415" indent="-231142" defTabSz="942226"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20</a:t>
            </a:fld>
            <a:endParaRPr lang="en-US" b="0" dirty="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p>
            <a:pPr marL="228600" indent="-228600" eaLnBrk="1" hangingPunct="1">
              <a:lnSpc>
                <a:spcPct val="90000"/>
              </a:lnSpc>
              <a:buFont typeface="+mj-lt"/>
              <a:buAutoNum type="arabicPeriod"/>
            </a:pPr>
            <a:r>
              <a:rPr lang="en-US" dirty="0"/>
              <a:t>Rocky Mountain Environment Challenge Project</a:t>
            </a:r>
          </a:p>
          <a:p>
            <a:pPr marL="228600" indent="-228600" eaLnBrk="1" hangingPunct="1">
              <a:lnSpc>
                <a:spcPct val="90000"/>
              </a:lnSpc>
              <a:buFont typeface="+mj-lt"/>
              <a:buAutoNum type="arabicPeriod"/>
            </a:pPr>
            <a:endParaRPr lang="en-US" dirty="0"/>
          </a:p>
          <a:p>
            <a:pPr marL="228600" indent="-228600" eaLnBrk="1" hangingPunct="1">
              <a:lnSpc>
                <a:spcPct val="90000"/>
              </a:lnSpc>
              <a:buFont typeface="+mj-lt"/>
              <a:buAutoNum type="arabicPeriod"/>
            </a:pPr>
            <a:r>
              <a:rPr lang="en-US" dirty="0"/>
              <a:t>Partnered with FEMA Region 8 and Earth Force (Non-Profit)</a:t>
            </a:r>
          </a:p>
          <a:p>
            <a:pPr marL="228600" indent="-228600" eaLnBrk="1" hangingPunct="1">
              <a:lnSpc>
                <a:spcPct val="90000"/>
              </a:lnSpc>
              <a:buFont typeface="+mj-lt"/>
              <a:buAutoNum type="arabicPeriod"/>
            </a:pPr>
            <a:endParaRPr lang="en-US" dirty="0"/>
          </a:p>
          <a:p>
            <a:pPr marL="228600" indent="-228600" eaLnBrk="1" hangingPunct="1">
              <a:lnSpc>
                <a:spcPct val="90000"/>
              </a:lnSpc>
              <a:buFont typeface="+mj-lt"/>
              <a:buAutoNum type="arabicPeriod"/>
            </a:pPr>
            <a:r>
              <a:rPr lang="en-US" dirty="0"/>
              <a:t>Five schools-</a:t>
            </a:r>
            <a:r>
              <a:rPr lang="en-US" dirty="0" err="1"/>
              <a:t>Larimar</a:t>
            </a:r>
            <a:r>
              <a:rPr lang="en-US" baseline="0" dirty="0"/>
              <a:t> County, Colorado</a:t>
            </a:r>
          </a:p>
          <a:p>
            <a:pPr marL="685800" lvl="1" indent="-228600" eaLnBrk="1" hangingPunct="1">
              <a:lnSpc>
                <a:spcPct val="90000"/>
              </a:lnSpc>
              <a:buFont typeface="Arial" pitchFamily="34" charset="0"/>
              <a:buChar char="•"/>
            </a:pPr>
            <a:r>
              <a:rPr lang="en-US" baseline="0" dirty="0"/>
              <a:t>Presented Action Projects focused on flooding and other natural hazard issues affecting their communities</a:t>
            </a:r>
          </a:p>
          <a:p>
            <a:pPr marL="685800" lvl="1" indent="-228600" eaLnBrk="1" hangingPunct="1">
              <a:lnSpc>
                <a:spcPct val="90000"/>
              </a:lnSpc>
              <a:buFont typeface="Arial" pitchFamily="34" charset="0"/>
              <a:buChar char="•"/>
            </a:pPr>
            <a:r>
              <a:rPr lang="en-US" baseline="0" dirty="0"/>
              <a:t>Presented innovative project solutions</a:t>
            </a:r>
          </a:p>
          <a:p>
            <a:pPr marL="685800" lvl="1" indent="-228600" eaLnBrk="1" hangingPunct="1">
              <a:lnSpc>
                <a:spcPct val="90000"/>
              </a:lnSpc>
              <a:buFont typeface="Arial" pitchFamily="34" charset="0"/>
              <a:buChar char="•"/>
            </a:pPr>
            <a:r>
              <a:rPr lang="en-US" baseline="0" dirty="0"/>
              <a:t>Tough issues, such as campus flooding,  stormwater management, school emergency preparedness, impacts of flooding on wildlife and community wildfire prevention.</a:t>
            </a:r>
          </a:p>
          <a:p>
            <a:pPr marL="228600" lvl="0" indent="-228600" eaLnBrk="1" hangingPunct="1">
              <a:lnSpc>
                <a:spcPct val="90000"/>
              </a:lnSpc>
              <a:buFont typeface="+mj-lt"/>
              <a:buAutoNum type="arabicPeriod"/>
            </a:pPr>
            <a:endParaRPr lang="en-US" baseline="0" dirty="0"/>
          </a:p>
          <a:p>
            <a:pPr marL="228600" lvl="0" indent="-228600" eaLnBrk="1" hangingPunct="1">
              <a:lnSpc>
                <a:spcPct val="90000"/>
              </a:lnSpc>
              <a:buFont typeface="+mj-lt"/>
              <a:buAutoNum type="arabicPeriod"/>
            </a:pPr>
            <a:r>
              <a:rPr lang="en-US" baseline="0" dirty="0"/>
              <a:t>Project was started because of a gap between the level of engagement needed to prepare communities for flooding and public participation.</a:t>
            </a:r>
          </a:p>
          <a:p>
            <a:pPr marL="228600" lvl="0" indent="-228600" eaLnBrk="1" hangingPunct="1">
              <a:lnSpc>
                <a:spcPct val="90000"/>
              </a:lnSpc>
              <a:buFont typeface="+mj-lt"/>
              <a:buAutoNum type="arabicPeriod"/>
            </a:pPr>
            <a:endParaRPr lang="en-US" baseline="0" dirty="0"/>
          </a:p>
          <a:p>
            <a:pPr marL="228600" lvl="0" indent="-228600" eaLnBrk="1" hangingPunct="1">
              <a:lnSpc>
                <a:spcPct val="90000"/>
              </a:lnSpc>
              <a:buFont typeface="+mj-lt"/>
              <a:buAutoNum type="arabicPeriod"/>
            </a:pPr>
            <a:r>
              <a:rPr lang="en-US" baseline="0" dirty="0"/>
              <a:t>Young people an avenue to improve disaster preparedness</a:t>
            </a:r>
          </a:p>
          <a:p>
            <a:pPr marL="228600" lvl="0" indent="-228600" eaLnBrk="1" hangingPunct="1">
              <a:lnSpc>
                <a:spcPct val="90000"/>
              </a:lnSpc>
              <a:buFont typeface="+mj-lt"/>
              <a:buAutoNum type="arabicPeriod"/>
            </a:pPr>
            <a:endParaRPr lang="en-US" baseline="0" dirty="0"/>
          </a:p>
          <a:p>
            <a:pPr marL="228600" lvl="0" indent="-228600" eaLnBrk="1" hangingPunct="1">
              <a:lnSpc>
                <a:spcPct val="90000"/>
              </a:lnSpc>
              <a:buFont typeface="+mj-lt"/>
              <a:buAutoNum type="arabicPeriod"/>
            </a:pPr>
            <a:r>
              <a:rPr lang="en-US" baseline="0" dirty="0"/>
              <a:t>Over last two years we saw students redesign their schoolyards to increase filtration, remove impervious surface to allow for drainage, create disaster preparedness kits, and promote fire safety to control flooding.</a:t>
            </a:r>
          </a:p>
          <a:p>
            <a:pPr marL="228600" lvl="0" indent="-228600" eaLnBrk="1" hangingPunct="1">
              <a:lnSpc>
                <a:spcPct val="90000"/>
              </a:lnSpc>
              <a:buFont typeface="+mj-lt"/>
              <a:buAutoNum type="arabicPeriod"/>
            </a:pPr>
            <a:endParaRPr lang="en-US" baseline="0" dirty="0"/>
          </a:p>
          <a:p>
            <a:pPr marL="228600" lvl="0" indent="-228600" eaLnBrk="1" hangingPunct="1">
              <a:lnSpc>
                <a:spcPct val="90000"/>
              </a:lnSpc>
              <a:buFont typeface="+mj-lt"/>
              <a:buAutoNum type="arabicPeriod"/>
            </a:pPr>
            <a:r>
              <a:rPr lang="en-US" baseline="0" dirty="0"/>
              <a:t>Saw students increase community awareness.  For example, Owen and his friends spent a Saturday presenting their findings as a local community fair.</a:t>
            </a:r>
          </a:p>
          <a:p>
            <a:pPr marL="228600" lvl="0" indent="-228600" eaLnBrk="1" hangingPunct="1">
              <a:lnSpc>
                <a:spcPct val="90000"/>
              </a:lnSpc>
              <a:buFont typeface="+mj-lt"/>
              <a:buAutoNum type="arabicPeriod"/>
            </a:pPr>
            <a:endParaRPr lang="en-US" baseline="0" dirty="0"/>
          </a:p>
          <a:p>
            <a:pPr marL="228600" lvl="0" indent="-228600" eaLnBrk="1" hangingPunct="1">
              <a:lnSpc>
                <a:spcPct val="90000"/>
              </a:lnSpc>
              <a:buFont typeface="+mj-lt"/>
              <a:buAutoNum type="arabicPeriod"/>
            </a:pPr>
            <a:r>
              <a:rPr lang="en-US" baseline="0" dirty="0"/>
              <a:t>While the projects and the outreach are important (and perhaps the most direct element of the program) – the long-term impact on the young people is even more valuable to long-term flood management.  Resulted in three changes in young people:  </a:t>
            </a:r>
          </a:p>
          <a:p>
            <a:pPr marL="685800" lvl="1" indent="-228600" eaLnBrk="1" hangingPunct="1">
              <a:lnSpc>
                <a:spcPct val="90000"/>
              </a:lnSpc>
              <a:buFont typeface="Arial" pitchFamily="34" charset="0"/>
              <a:buChar char="•"/>
            </a:pPr>
            <a:r>
              <a:rPr lang="en-US" baseline="0" dirty="0"/>
              <a:t>85% increased their awareness of the threats facing their communities</a:t>
            </a:r>
          </a:p>
          <a:p>
            <a:pPr marL="685800" lvl="1" indent="-228600" eaLnBrk="1" hangingPunct="1">
              <a:lnSpc>
                <a:spcPct val="90000"/>
              </a:lnSpc>
              <a:buFont typeface="Arial" pitchFamily="34" charset="0"/>
              <a:buChar char="•"/>
            </a:pPr>
            <a:r>
              <a:rPr lang="en-US" baseline="0" dirty="0"/>
              <a:t>79% increased their commitment to improving their communities</a:t>
            </a:r>
          </a:p>
          <a:p>
            <a:pPr marL="685800" lvl="1" indent="-228600" eaLnBrk="1" hangingPunct="1">
              <a:lnSpc>
                <a:spcPct val="90000"/>
              </a:lnSpc>
              <a:buFont typeface="Arial" pitchFamily="34" charset="0"/>
              <a:buChar char="•"/>
            </a:pPr>
            <a:r>
              <a:rPr lang="en-US" baseline="0" dirty="0"/>
              <a:t>83% increased their belief that they can make a difference</a:t>
            </a:r>
          </a:p>
          <a:p>
            <a:pPr marL="0" lvl="0" indent="0" eaLnBrk="1" hangingPunct="1">
              <a:lnSpc>
                <a:spcPct val="90000"/>
              </a:lnSpc>
              <a:buFont typeface="Arial" pitchFamily="34" charset="0"/>
              <a:buNone/>
            </a:pPr>
            <a:r>
              <a:rPr lang="en-US" baseline="0" dirty="0"/>
              <a:t>Awareness, commitment, belief.  These are the building blocks of an engaged involved citizenry.  The kind of community members </a:t>
            </a:r>
            <a:r>
              <a:rPr lang="en-US" baseline="0" dirty="0" err="1"/>
              <a:t>wer</a:t>
            </a:r>
            <a:r>
              <a:rPr lang="en-US" baseline="0" dirty="0"/>
              <a:t> need to improve disaster resilience.</a:t>
            </a:r>
            <a:endParaRPr lang="en-US" dirty="0"/>
          </a:p>
        </p:txBody>
      </p:sp>
    </p:spTree>
    <p:extLst>
      <p:ext uri="{BB962C8B-B14F-4D97-AF65-F5344CB8AC3E}">
        <p14:creationId xmlns:p14="http://schemas.microsoft.com/office/powerpoint/2010/main" val="4287514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123587-5A21-4C24-ABD4-2FF050F5D6E9}" type="slidenum">
              <a:rPr lang="en-US" smtClean="0"/>
              <a:t>21</a:t>
            </a:fld>
            <a:endParaRPr lang="en-US"/>
          </a:p>
        </p:txBody>
      </p:sp>
    </p:spTree>
    <p:extLst>
      <p:ext uri="{BB962C8B-B14F-4D97-AF65-F5344CB8AC3E}">
        <p14:creationId xmlns:p14="http://schemas.microsoft.com/office/powerpoint/2010/main" val="1087721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226" eaLnBrk="0" hangingPunct="0">
              <a:defRPr b="1">
                <a:solidFill>
                  <a:schemeClr val="tx1"/>
                </a:solidFill>
                <a:latin typeface="Arial" charset="0"/>
              </a:defRPr>
            </a:lvl1pPr>
            <a:lvl2pPr marL="751212" indent="-288927" defTabSz="942226" eaLnBrk="0" hangingPunct="0">
              <a:defRPr b="1">
                <a:solidFill>
                  <a:schemeClr val="tx1"/>
                </a:solidFill>
                <a:latin typeface="Arial" charset="0"/>
              </a:defRPr>
            </a:lvl2pPr>
            <a:lvl3pPr marL="1155710" indent="-231142" defTabSz="942226" eaLnBrk="0" hangingPunct="0">
              <a:defRPr b="1">
                <a:solidFill>
                  <a:schemeClr val="tx1"/>
                </a:solidFill>
                <a:latin typeface="Arial" charset="0"/>
              </a:defRPr>
            </a:lvl3pPr>
            <a:lvl4pPr marL="1617995" indent="-231142" defTabSz="942226" eaLnBrk="0" hangingPunct="0">
              <a:defRPr b="1">
                <a:solidFill>
                  <a:schemeClr val="tx1"/>
                </a:solidFill>
                <a:latin typeface="Arial" charset="0"/>
              </a:defRPr>
            </a:lvl4pPr>
            <a:lvl5pPr marL="2080279" indent="-231142" defTabSz="942226" eaLnBrk="0" hangingPunct="0">
              <a:defRPr b="1">
                <a:solidFill>
                  <a:schemeClr val="tx1"/>
                </a:solidFill>
                <a:latin typeface="Arial" charset="0"/>
              </a:defRPr>
            </a:lvl5pPr>
            <a:lvl6pPr marL="2542564" indent="-231142" defTabSz="942226" eaLnBrk="0" fontAlgn="base" hangingPunct="0">
              <a:spcBef>
                <a:spcPct val="0"/>
              </a:spcBef>
              <a:spcAft>
                <a:spcPct val="0"/>
              </a:spcAft>
              <a:defRPr b="1">
                <a:solidFill>
                  <a:schemeClr val="tx1"/>
                </a:solidFill>
                <a:latin typeface="Arial" charset="0"/>
              </a:defRPr>
            </a:lvl6pPr>
            <a:lvl7pPr marL="3004847" indent="-231142" defTabSz="942226" eaLnBrk="0" fontAlgn="base" hangingPunct="0">
              <a:spcBef>
                <a:spcPct val="0"/>
              </a:spcBef>
              <a:spcAft>
                <a:spcPct val="0"/>
              </a:spcAft>
              <a:defRPr b="1">
                <a:solidFill>
                  <a:schemeClr val="tx1"/>
                </a:solidFill>
                <a:latin typeface="Arial" charset="0"/>
              </a:defRPr>
            </a:lvl7pPr>
            <a:lvl8pPr marL="3467132" indent="-231142" defTabSz="942226" eaLnBrk="0" fontAlgn="base" hangingPunct="0">
              <a:spcBef>
                <a:spcPct val="0"/>
              </a:spcBef>
              <a:spcAft>
                <a:spcPct val="0"/>
              </a:spcAft>
              <a:defRPr b="1">
                <a:solidFill>
                  <a:schemeClr val="tx1"/>
                </a:solidFill>
                <a:latin typeface="Arial" charset="0"/>
              </a:defRPr>
            </a:lvl8pPr>
            <a:lvl9pPr marL="3929415" indent="-231142" defTabSz="942226"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22</a:t>
            </a:fld>
            <a:endParaRPr lang="en-US" b="0" dirty="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dirty="0"/>
          </a:p>
        </p:txBody>
      </p:sp>
    </p:spTree>
    <p:extLst>
      <p:ext uri="{BB962C8B-B14F-4D97-AF65-F5344CB8AC3E}">
        <p14:creationId xmlns:p14="http://schemas.microsoft.com/office/powerpoint/2010/main" val="1449400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226" eaLnBrk="0" hangingPunct="0">
              <a:defRPr b="1">
                <a:solidFill>
                  <a:schemeClr val="tx1"/>
                </a:solidFill>
                <a:latin typeface="Arial" charset="0"/>
              </a:defRPr>
            </a:lvl1pPr>
            <a:lvl2pPr marL="751212" indent="-288927" defTabSz="942226" eaLnBrk="0" hangingPunct="0">
              <a:defRPr b="1">
                <a:solidFill>
                  <a:schemeClr val="tx1"/>
                </a:solidFill>
                <a:latin typeface="Arial" charset="0"/>
              </a:defRPr>
            </a:lvl2pPr>
            <a:lvl3pPr marL="1155710" indent="-231142" defTabSz="942226" eaLnBrk="0" hangingPunct="0">
              <a:defRPr b="1">
                <a:solidFill>
                  <a:schemeClr val="tx1"/>
                </a:solidFill>
                <a:latin typeface="Arial" charset="0"/>
              </a:defRPr>
            </a:lvl3pPr>
            <a:lvl4pPr marL="1617995" indent="-231142" defTabSz="942226" eaLnBrk="0" hangingPunct="0">
              <a:defRPr b="1">
                <a:solidFill>
                  <a:schemeClr val="tx1"/>
                </a:solidFill>
                <a:latin typeface="Arial" charset="0"/>
              </a:defRPr>
            </a:lvl4pPr>
            <a:lvl5pPr marL="2080279" indent="-231142" defTabSz="942226" eaLnBrk="0" hangingPunct="0">
              <a:defRPr b="1">
                <a:solidFill>
                  <a:schemeClr val="tx1"/>
                </a:solidFill>
                <a:latin typeface="Arial" charset="0"/>
              </a:defRPr>
            </a:lvl5pPr>
            <a:lvl6pPr marL="2542564" indent="-231142" defTabSz="942226" eaLnBrk="0" fontAlgn="base" hangingPunct="0">
              <a:spcBef>
                <a:spcPct val="0"/>
              </a:spcBef>
              <a:spcAft>
                <a:spcPct val="0"/>
              </a:spcAft>
              <a:defRPr b="1">
                <a:solidFill>
                  <a:schemeClr val="tx1"/>
                </a:solidFill>
                <a:latin typeface="Arial" charset="0"/>
              </a:defRPr>
            </a:lvl6pPr>
            <a:lvl7pPr marL="3004847" indent="-231142" defTabSz="942226" eaLnBrk="0" fontAlgn="base" hangingPunct="0">
              <a:spcBef>
                <a:spcPct val="0"/>
              </a:spcBef>
              <a:spcAft>
                <a:spcPct val="0"/>
              </a:spcAft>
              <a:defRPr b="1">
                <a:solidFill>
                  <a:schemeClr val="tx1"/>
                </a:solidFill>
                <a:latin typeface="Arial" charset="0"/>
              </a:defRPr>
            </a:lvl7pPr>
            <a:lvl8pPr marL="3467132" indent="-231142" defTabSz="942226" eaLnBrk="0" fontAlgn="base" hangingPunct="0">
              <a:spcBef>
                <a:spcPct val="0"/>
              </a:spcBef>
              <a:spcAft>
                <a:spcPct val="0"/>
              </a:spcAft>
              <a:defRPr b="1">
                <a:solidFill>
                  <a:schemeClr val="tx1"/>
                </a:solidFill>
                <a:latin typeface="Arial" charset="0"/>
              </a:defRPr>
            </a:lvl8pPr>
            <a:lvl9pPr marL="3929415" indent="-231142" defTabSz="942226" eaLnBrk="0" fontAlgn="base" hangingPunct="0">
              <a:spcBef>
                <a:spcPct val="0"/>
              </a:spcBef>
              <a:spcAft>
                <a:spcPct val="0"/>
              </a:spcAft>
              <a:defRPr b="1">
                <a:solidFill>
                  <a:schemeClr val="tx1"/>
                </a:solidFill>
                <a:latin typeface="Arial" charset="0"/>
              </a:defRPr>
            </a:lvl9pPr>
          </a:lstStyle>
          <a:p>
            <a:pPr eaLnBrk="1" hangingPunct="1"/>
            <a:fld id="{55F006F2-4102-465A-A716-7B8CF411E6B8}" type="slidenum">
              <a:rPr lang="en-US" b="0" smtClean="0"/>
              <a:pPr eaLnBrk="1" hangingPunct="1"/>
              <a:t>23</a:t>
            </a:fld>
            <a:endParaRPr lang="en-US" b="0"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en-US" dirty="0"/>
          </a:p>
        </p:txBody>
      </p:sp>
    </p:spTree>
    <p:extLst>
      <p:ext uri="{BB962C8B-B14F-4D97-AF65-F5344CB8AC3E}">
        <p14:creationId xmlns:p14="http://schemas.microsoft.com/office/powerpoint/2010/main" val="1584022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24</a:t>
            </a:fld>
            <a:endParaRPr lang="en-US" dirty="0"/>
          </a:p>
        </p:txBody>
      </p:sp>
    </p:spTree>
    <p:extLst>
      <p:ext uri="{BB962C8B-B14F-4D97-AF65-F5344CB8AC3E}">
        <p14:creationId xmlns:p14="http://schemas.microsoft.com/office/powerpoint/2010/main" val="411418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226" eaLnBrk="0" hangingPunct="0">
              <a:defRPr b="1">
                <a:solidFill>
                  <a:schemeClr val="tx1"/>
                </a:solidFill>
                <a:latin typeface="Arial" charset="0"/>
              </a:defRPr>
            </a:lvl1pPr>
            <a:lvl2pPr marL="751212" indent="-288927" defTabSz="942226" eaLnBrk="0" hangingPunct="0">
              <a:defRPr b="1">
                <a:solidFill>
                  <a:schemeClr val="tx1"/>
                </a:solidFill>
                <a:latin typeface="Arial" charset="0"/>
              </a:defRPr>
            </a:lvl2pPr>
            <a:lvl3pPr marL="1155710" indent="-231142" defTabSz="942226" eaLnBrk="0" hangingPunct="0">
              <a:defRPr b="1">
                <a:solidFill>
                  <a:schemeClr val="tx1"/>
                </a:solidFill>
                <a:latin typeface="Arial" charset="0"/>
              </a:defRPr>
            </a:lvl3pPr>
            <a:lvl4pPr marL="1617995" indent="-231142" defTabSz="942226" eaLnBrk="0" hangingPunct="0">
              <a:defRPr b="1">
                <a:solidFill>
                  <a:schemeClr val="tx1"/>
                </a:solidFill>
                <a:latin typeface="Arial" charset="0"/>
              </a:defRPr>
            </a:lvl4pPr>
            <a:lvl5pPr marL="2080279" indent="-231142" defTabSz="942226" eaLnBrk="0" hangingPunct="0">
              <a:defRPr b="1">
                <a:solidFill>
                  <a:schemeClr val="tx1"/>
                </a:solidFill>
                <a:latin typeface="Arial" charset="0"/>
              </a:defRPr>
            </a:lvl5pPr>
            <a:lvl6pPr marL="2542564" indent="-231142" defTabSz="942226" eaLnBrk="0" fontAlgn="base" hangingPunct="0">
              <a:spcBef>
                <a:spcPct val="0"/>
              </a:spcBef>
              <a:spcAft>
                <a:spcPct val="0"/>
              </a:spcAft>
              <a:defRPr b="1">
                <a:solidFill>
                  <a:schemeClr val="tx1"/>
                </a:solidFill>
                <a:latin typeface="Arial" charset="0"/>
              </a:defRPr>
            </a:lvl6pPr>
            <a:lvl7pPr marL="3004847" indent="-231142" defTabSz="942226" eaLnBrk="0" fontAlgn="base" hangingPunct="0">
              <a:spcBef>
                <a:spcPct val="0"/>
              </a:spcBef>
              <a:spcAft>
                <a:spcPct val="0"/>
              </a:spcAft>
              <a:defRPr b="1">
                <a:solidFill>
                  <a:schemeClr val="tx1"/>
                </a:solidFill>
                <a:latin typeface="Arial" charset="0"/>
              </a:defRPr>
            </a:lvl7pPr>
            <a:lvl8pPr marL="3467132" indent="-231142" defTabSz="942226" eaLnBrk="0" fontAlgn="base" hangingPunct="0">
              <a:spcBef>
                <a:spcPct val="0"/>
              </a:spcBef>
              <a:spcAft>
                <a:spcPct val="0"/>
              </a:spcAft>
              <a:defRPr b="1">
                <a:solidFill>
                  <a:schemeClr val="tx1"/>
                </a:solidFill>
                <a:latin typeface="Arial" charset="0"/>
              </a:defRPr>
            </a:lvl8pPr>
            <a:lvl9pPr marL="3929415" indent="-231142" defTabSz="942226" eaLnBrk="0" fontAlgn="base" hangingPunct="0">
              <a:spcBef>
                <a:spcPct val="0"/>
              </a:spcBef>
              <a:spcAft>
                <a:spcPct val="0"/>
              </a:spcAft>
              <a:defRPr b="1">
                <a:solidFill>
                  <a:schemeClr val="tx1"/>
                </a:solidFill>
                <a:latin typeface="Arial" charset="0"/>
              </a:defRPr>
            </a:lvl9pPr>
          </a:lstStyle>
          <a:p>
            <a:pPr eaLnBrk="1" hangingPunct="1"/>
            <a:fld id="{EF486111-A948-446C-9ADD-C5C5FC3ABDA0}" type="slidenum">
              <a:rPr lang="en-US" b="0" smtClean="0"/>
              <a:pPr eaLnBrk="1" hangingPunct="1"/>
              <a:t>25</a:t>
            </a:fld>
            <a:endParaRPr lang="en-US" b="0" dirty="0"/>
          </a:p>
        </p:txBody>
      </p:sp>
      <p:sp>
        <p:nvSpPr>
          <p:cNvPr id="40963" name="Rectangle 2"/>
          <p:cNvSpPr>
            <a:spLocks noGrp="1" noRot="1" noChangeAspect="1" noChangeArrowheads="1" noTextEdit="1"/>
          </p:cNvSpPr>
          <p:nvPr>
            <p:ph type="sldImg"/>
          </p:nvPr>
        </p:nvSpPr>
        <p:spPr>
          <a:xfrm>
            <a:off x="1228725" y="698500"/>
            <a:ext cx="4651375" cy="3489325"/>
          </a:xfrm>
          <a:ln/>
        </p:spPr>
      </p:sp>
      <p:sp>
        <p:nvSpPr>
          <p:cNvPr id="40964" name="Rectangle 3"/>
          <p:cNvSpPr>
            <a:spLocks noGrp="1" noChangeArrowheads="1"/>
          </p:cNvSpPr>
          <p:nvPr>
            <p:ph type="body" idx="1"/>
          </p:nvPr>
        </p:nvSpPr>
        <p:spPr>
          <a:xfrm>
            <a:off x="694807" y="4617284"/>
            <a:ext cx="5635660" cy="407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As</a:t>
            </a:r>
            <a:r>
              <a:rPr lang="en-US" baseline="0" dirty="0"/>
              <a:t> you know, ASFPM is a national non-profit, professional, organization.  What you might not know is that ASFPM is a mission driven membership organization.  The mission is quite simple – reduce misery caused by floods and protect natural floodplains wherever possible.  </a:t>
            </a:r>
            <a:endParaRPr lang="en-US" dirty="0"/>
          </a:p>
        </p:txBody>
      </p:sp>
    </p:spTree>
    <p:extLst>
      <p:ext uri="{BB962C8B-B14F-4D97-AF65-F5344CB8AC3E}">
        <p14:creationId xmlns:p14="http://schemas.microsoft.com/office/powerpoint/2010/main" val="37673556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226" eaLnBrk="0" hangingPunct="0">
              <a:defRPr b="1">
                <a:solidFill>
                  <a:schemeClr val="tx1"/>
                </a:solidFill>
                <a:latin typeface="Arial" charset="0"/>
              </a:defRPr>
            </a:lvl1pPr>
            <a:lvl2pPr marL="751212" indent="-288927" defTabSz="942226" eaLnBrk="0" hangingPunct="0">
              <a:defRPr b="1">
                <a:solidFill>
                  <a:schemeClr val="tx1"/>
                </a:solidFill>
                <a:latin typeface="Arial" charset="0"/>
              </a:defRPr>
            </a:lvl2pPr>
            <a:lvl3pPr marL="1155710" indent="-231142" defTabSz="942226" eaLnBrk="0" hangingPunct="0">
              <a:defRPr b="1">
                <a:solidFill>
                  <a:schemeClr val="tx1"/>
                </a:solidFill>
                <a:latin typeface="Arial" charset="0"/>
              </a:defRPr>
            </a:lvl3pPr>
            <a:lvl4pPr marL="1617995" indent="-231142" defTabSz="942226" eaLnBrk="0" hangingPunct="0">
              <a:defRPr b="1">
                <a:solidFill>
                  <a:schemeClr val="tx1"/>
                </a:solidFill>
                <a:latin typeface="Arial" charset="0"/>
              </a:defRPr>
            </a:lvl4pPr>
            <a:lvl5pPr marL="2080279" indent="-231142" defTabSz="942226" eaLnBrk="0" hangingPunct="0">
              <a:defRPr b="1">
                <a:solidFill>
                  <a:schemeClr val="tx1"/>
                </a:solidFill>
                <a:latin typeface="Arial" charset="0"/>
              </a:defRPr>
            </a:lvl5pPr>
            <a:lvl6pPr marL="2542564" indent="-231142" defTabSz="942226" eaLnBrk="0" fontAlgn="base" hangingPunct="0">
              <a:spcBef>
                <a:spcPct val="0"/>
              </a:spcBef>
              <a:spcAft>
                <a:spcPct val="0"/>
              </a:spcAft>
              <a:defRPr b="1">
                <a:solidFill>
                  <a:schemeClr val="tx1"/>
                </a:solidFill>
                <a:latin typeface="Arial" charset="0"/>
              </a:defRPr>
            </a:lvl6pPr>
            <a:lvl7pPr marL="3004847" indent="-231142" defTabSz="942226" eaLnBrk="0" fontAlgn="base" hangingPunct="0">
              <a:spcBef>
                <a:spcPct val="0"/>
              </a:spcBef>
              <a:spcAft>
                <a:spcPct val="0"/>
              </a:spcAft>
              <a:defRPr b="1">
                <a:solidFill>
                  <a:schemeClr val="tx1"/>
                </a:solidFill>
                <a:latin typeface="Arial" charset="0"/>
              </a:defRPr>
            </a:lvl7pPr>
            <a:lvl8pPr marL="3467132" indent="-231142" defTabSz="942226" eaLnBrk="0" fontAlgn="base" hangingPunct="0">
              <a:spcBef>
                <a:spcPct val="0"/>
              </a:spcBef>
              <a:spcAft>
                <a:spcPct val="0"/>
              </a:spcAft>
              <a:defRPr b="1">
                <a:solidFill>
                  <a:schemeClr val="tx1"/>
                </a:solidFill>
                <a:latin typeface="Arial" charset="0"/>
              </a:defRPr>
            </a:lvl8pPr>
            <a:lvl9pPr marL="3929415" indent="-231142" defTabSz="942226" eaLnBrk="0" fontAlgn="base" hangingPunct="0">
              <a:spcBef>
                <a:spcPct val="0"/>
              </a:spcBef>
              <a:spcAft>
                <a:spcPct val="0"/>
              </a:spcAft>
              <a:defRPr b="1">
                <a:solidFill>
                  <a:schemeClr val="tx1"/>
                </a:solidFill>
                <a:latin typeface="Arial" charset="0"/>
              </a:defRPr>
            </a:lvl9pPr>
          </a:lstStyle>
          <a:p>
            <a:pPr eaLnBrk="1" hangingPunct="1"/>
            <a:fld id="{0996C504-B068-4DB6-835C-CBF334B490ED}" type="slidenum">
              <a:rPr lang="en-US" b="0" smtClean="0"/>
              <a:pPr eaLnBrk="1" hangingPunct="1"/>
              <a:t>26</a:t>
            </a:fld>
            <a:endParaRPr lang="en-US" b="0"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defTabSz="928848">
              <a:defRPr/>
            </a:pPr>
            <a:r>
              <a:rPr lang="en-US" dirty="0"/>
              <a:t>ASFPM is a respected national voice</a:t>
            </a:r>
            <a:r>
              <a:rPr lang="en-US" baseline="0" dirty="0"/>
              <a:t> in on flooding issues.  ASFPM continually provides i</a:t>
            </a:r>
            <a:r>
              <a:rPr lang="en-US" dirty="0"/>
              <a:t>nput to Congress and the Administration.  Did you know that ASFPM was</a:t>
            </a:r>
            <a:r>
              <a:rPr lang="en-US" baseline="0" dirty="0"/>
              <a:t> the f</a:t>
            </a:r>
            <a:r>
              <a:rPr lang="en-US" dirty="0"/>
              <a:t>irst to promote hazard mitigation?  We had a hand</a:t>
            </a:r>
            <a:r>
              <a:rPr lang="en-US" baseline="0" dirty="0"/>
              <a:t> legislatively in the formation of the Hazard Mitigation Grant Program in the Stafford Act to the FMA program and even Increased Cost of Compliance – all of these were ASFPM ideas in the beginning.  ASFPM continues to be an a</a:t>
            </a:r>
            <a:r>
              <a:rPr lang="en-US" dirty="0"/>
              <a:t>dvocate for improved flood</a:t>
            </a:r>
            <a:r>
              <a:rPr lang="en-US" baseline="0" dirty="0"/>
              <a:t> </a:t>
            </a:r>
            <a:r>
              <a:rPr lang="en-US" dirty="0"/>
              <a:t>mapping – in fact that is how ASFPM was founded</a:t>
            </a:r>
            <a:r>
              <a:rPr lang="en-US" baseline="0" dirty="0"/>
              <a:t> by a group of Midwestern states that were having issues with flood maps.  We are also an a</a:t>
            </a:r>
            <a:r>
              <a:rPr lang="en-US" dirty="0"/>
              <a:t>dvocating to continue Map Maintenance (unmet needs)</a:t>
            </a:r>
          </a:p>
          <a:p>
            <a:pPr eaLnBrk="1" hangingPunct="1"/>
            <a:endParaRPr lang="en-US" dirty="0"/>
          </a:p>
          <a:p>
            <a:pPr eaLnBrk="1" hangingPunct="1"/>
            <a:r>
              <a:rPr lang="en-US" dirty="0"/>
              <a:t>The ASFPM’s certification of floodplain managers through the CFM program has been on of our biggest</a:t>
            </a:r>
            <a:r>
              <a:rPr lang="en-US" baseline="0" dirty="0"/>
              <a:t> successes.  We now are above 10,500 CFMs in the nation as of 5/1/2019.</a:t>
            </a:r>
            <a:endParaRPr lang="en-US" dirty="0"/>
          </a:p>
          <a:p>
            <a:pPr eaLnBrk="1" hangingPunct="1"/>
            <a:endParaRPr lang="en-US" dirty="0"/>
          </a:p>
          <a:p>
            <a:pPr eaLnBrk="1" hangingPunct="1"/>
            <a:r>
              <a:rPr lang="en-US" dirty="0"/>
              <a:t>Of course ASFPM’s annual conference</a:t>
            </a:r>
            <a:r>
              <a:rPr lang="en-US" baseline="0" dirty="0"/>
              <a:t> is the nation’s largest event dealing with all things flood.  The 2019 a</a:t>
            </a:r>
            <a:r>
              <a:rPr lang="en-US" dirty="0"/>
              <a:t>nnual conference </a:t>
            </a:r>
            <a:r>
              <a:rPr lang="en-US" baseline="0" dirty="0"/>
              <a:t>in Cleveland had over 1,000 attendees </a:t>
            </a:r>
            <a:r>
              <a:rPr lang="en-US" dirty="0"/>
              <a:t>with lots</a:t>
            </a:r>
            <a:r>
              <a:rPr lang="en-US" baseline="0" dirty="0"/>
              <a:t> of training sessions and field tours.  </a:t>
            </a:r>
          </a:p>
          <a:p>
            <a:pPr eaLnBrk="1" hangingPunct="1"/>
            <a:endParaRPr lang="en-US" dirty="0"/>
          </a:p>
          <a:p>
            <a:pPr eaLnBrk="1" hangingPunct="1"/>
            <a:r>
              <a:rPr lang="en-US" dirty="0"/>
              <a:t>The 2020 ASFPM Conference will be held in Fort Worth, Texas June 7-11, 2020.  Call for Abstracts will be starting September 2019.</a:t>
            </a:r>
            <a:endParaRPr lang="en-US" baseline="0" dirty="0"/>
          </a:p>
          <a:p>
            <a:pPr eaLnBrk="1" hangingPunct="1"/>
            <a:endParaRPr lang="en-US" baseline="0" dirty="0"/>
          </a:p>
          <a:p>
            <a:pPr eaLnBrk="1" hangingPunct="1"/>
            <a:r>
              <a:rPr lang="en-US" baseline="0" dirty="0"/>
              <a:t>Finally ASFPM’s Flood Science Center section undertakes projects that involve research, development of tools and publications for practitioners, and develops unique datasets collected by ASFPM.  </a:t>
            </a:r>
          </a:p>
          <a:p>
            <a:pPr eaLnBrk="1" hangingPunct="1"/>
            <a:endParaRPr lang="en-US" baseline="0" dirty="0"/>
          </a:p>
          <a:p>
            <a:pPr eaLnBrk="1" hangingPunct="1"/>
            <a:r>
              <a:rPr lang="en-US" baseline="0" dirty="0"/>
              <a:t>So lets look at a few of these items in more detail.</a:t>
            </a:r>
            <a:endParaRPr lang="en-US" dirty="0"/>
          </a:p>
          <a:p>
            <a:pPr eaLnBrk="1" hangingPunct="1"/>
            <a:endParaRPr lang="en-US" dirty="0"/>
          </a:p>
        </p:txBody>
      </p:sp>
    </p:spTree>
    <p:extLst>
      <p:ext uri="{BB962C8B-B14F-4D97-AF65-F5344CB8AC3E}">
        <p14:creationId xmlns:p14="http://schemas.microsoft.com/office/powerpoint/2010/main" val="2429102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226" eaLnBrk="0" hangingPunct="0">
              <a:defRPr b="1">
                <a:solidFill>
                  <a:schemeClr val="tx1"/>
                </a:solidFill>
                <a:latin typeface="Arial" charset="0"/>
              </a:defRPr>
            </a:lvl1pPr>
            <a:lvl2pPr marL="751212" indent="-288927" defTabSz="942226" eaLnBrk="0" hangingPunct="0">
              <a:defRPr b="1">
                <a:solidFill>
                  <a:schemeClr val="tx1"/>
                </a:solidFill>
                <a:latin typeface="Arial" charset="0"/>
              </a:defRPr>
            </a:lvl2pPr>
            <a:lvl3pPr marL="1155710" indent="-231142" defTabSz="942226" eaLnBrk="0" hangingPunct="0">
              <a:defRPr b="1">
                <a:solidFill>
                  <a:schemeClr val="tx1"/>
                </a:solidFill>
                <a:latin typeface="Arial" charset="0"/>
              </a:defRPr>
            </a:lvl3pPr>
            <a:lvl4pPr marL="1617995" indent="-231142" defTabSz="942226" eaLnBrk="0" hangingPunct="0">
              <a:defRPr b="1">
                <a:solidFill>
                  <a:schemeClr val="tx1"/>
                </a:solidFill>
                <a:latin typeface="Arial" charset="0"/>
              </a:defRPr>
            </a:lvl4pPr>
            <a:lvl5pPr marL="2080279" indent="-231142" defTabSz="942226" eaLnBrk="0" hangingPunct="0">
              <a:defRPr b="1">
                <a:solidFill>
                  <a:schemeClr val="tx1"/>
                </a:solidFill>
                <a:latin typeface="Arial" charset="0"/>
              </a:defRPr>
            </a:lvl5pPr>
            <a:lvl6pPr marL="2542564" indent="-231142" defTabSz="942226" eaLnBrk="0" fontAlgn="base" hangingPunct="0">
              <a:spcBef>
                <a:spcPct val="0"/>
              </a:spcBef>
              <a:spcAft>
                <a:spcPct val="0"/>
              </a:spcAft>
              <a:defRPr b="1">
                <a:solidFill>
                  <a:schemeClr val="tx1"/>
                </a:solidFill>
                <a:latin typeface="Arial" charset="0"/>
              </a:defRPr>
            </a:lvl6pPr>
            <a:lvl7pPr marL="3004847" indent="-231142" defTabSz="942226" eaLnBrk="0" fontAlgn="base" hangingPunct="0">
              <a:spcBef>
                <a:spcPct val="0"/>
              </a:spcBef>
              <a:spcAft>
                <a:spcPct val="0"/>
              </a:spcAft>
              <a:defRPr b="1">
                <a:solidFill>
                  <a:schemeClr val="tx1"/>
                </a:solidFill>
                <a:latin typeface="Arial" charset="0"/>
              </a:defRPr>
            </a:lvl7pPr>
            <a:lvl8pPr marL="3467132" indent="-231142" defTabSz="942226" eaLnBrk="0" fontAlgn="base" hangingPunct="0">
              <a:spcBef>
                <a:spcPct val="0"/>
              </a:spcBef>
              <a:spcAft>
                <a:spcPct val="0"/>
              </a:spcAft>
              <a:defRPr b="1">
                <a:solidFill>
                  <a:schemeClr val="tx1"/>
                </a:solidFill>
                <a:latin typeface="Arial" charset="0"/>
              </a:defRPr>
            </a:lvl8pPr>
            <a:lvl9pPr marL="3929415" indent="-231142" defTabSz="942226" eaLnBrk="0" fontAlgn="base" hangingPunct="0">
              <a:spcBef>
                <a:spcPct val="0"/>
              </a:spcBef>
              <a:spcAft>
                <a:spcPct val="0"/>
              </a:spcAft>
              <a:defRPr b="1">
                <a:solidFill>
                  <a:schemeClr val="tx1"/>
                </a:solidFill>
                <a:latin typeface="Arial" charset="0"/>
              </a:defRPr>
            </a:lvl9pPr>
          </a:lstStyle>
          <a:p>
            <a:pPr eaLnBrk="1" hangingPunct="1"/>
            <a:fld id="{0996C504-B068-4DB6-835C-CBF334B490ED}" type="slidenum">
              <a:rPr lang="en-US" b="0" smtClean="0"/>
              <a:pPr eaLnBrk="1" hangingPunct="1"/>
              <a:t>27</a:t>
            </a:fld>
            <a:endParaRPr lang="en-US" b="0"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defTabSz="928848">
              <a:defRPr/>
            </a:pPr>
            <a:r>
              <a:rPr lang="en-US" dirty="0"/>
              <a:t>ASFPM is a respected national voice</a:t>
            </a:r>
            <a:r>
              <a:rPr lang="en-US" baseline="0" dirty="0"/>
              <a:t> in on flooding issues.  ASFPM continually provides i</a:t>
            </a:r>
            <a:r>
              <a:rPr lang="en-US" dirty="0"/>
              <a:t>nput to Congress and the Administration.  Did you know that ASFPM was</a:t>
            </a:r>
            <a:r>
              <a:rPr lang="en-US" baseline="0" dirty="0"/>
              <a:t> the f</a:t>
            </a:r>
            <a:r>
              <a:rPr lang="en-US" dirty="0"/>
              <a:t>irst to promote hazard mitigation?  We had a hand</a:t>
            </a:r>
            <a:r>
              <a:rPr lang="en-US" baseline="0" dirty="0"/>
              <a:t> legislatively in the formation of the Hazard Mitigation Grant Program in the Stafford Act to the FMA program and even Increased Cost of Compliance – all of these were ASFPM ideas in the beginning.  ASFPM continues to be an a</a:t>
            </a:r>
            <a:r>
              <a:rPr lang="en-US" dirty="0"/>
              <a:t>dvocate for improved flood</a:t>
            </a:r>
            <a:r>
              <a:rPr lang="en-US" baseline="0" dirty="0"/>
              <a:t> </a:t>
            </a:r>
            <a:r>
              <a:rPr lang="en-US" dirty="0"/>
              <a:t>mapping – in fact that is how ASFPM was founded</a:t>
            </a:r>
            <a:r>
              <a:rPr lang="en-US" baseline="0" dirty="0"/>
              <a:t> by a group of Midwestern states that were having issues with flood maps.  We are also an a</a:t>
            </a:r>
            <a:r>
              <a:rPr lang="en-US" dirty="0"/>
              <a:t>dvocating to continue Map Maintenance (unmet needs)</a:t>
            </a:r>
          </a:p>
          <a:p>
            <a:pPr eaLnBrk="1" hangingPunct="1"/>
            <a:r>
              <a:rPr lang="en-US" dirty="0"/>
              <a:t>Interested in getting more involved in one of the ASFPM’s Committees?  You should check out ASFPM’s website and committee work plans, then contact committee co-chairs.</a:t>
            </a:r>
          </a:p>
        </p:txBody>
      </p:sp>
    </p:spTree>
    <p:extLst>
      <p:ext uri="{BB962C8B-B14F-4D97-AF65-F5344CB8AC3E}">
        <p14:creationId xmlns:p14="http://schemas.microsoft.com/office/powerpoint/2010/main" val="2904950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226" eaLnBrk="0" hangingPunct="0">
              <a:defRPr b="1">
                <a:solidFill>
                  <a:schemeClr val="tx1"/>
                </a:solidFill>
                <a:latin typeface="Arial" charset="0"/>
              </a:defRPr>
            </a:lvl1pPr>
            <a:lvl2pPr marL="751212" indent="-288927" defTabSz="942226" eaLnBrk="0" hangingPunct="0">
              <a:defRPr b="1">
                <a:solidFill>
                  <a:schemeClr val="tx1"/>
                </a:solidFill>
                <a:latin typeface="Arial" charset="0"/>
              </a:defRPr>
            </a:lvl2pPr>
            <a:lvl3pPr marL="1155710" indent="-231142" defTabSz="942226" eaLnBrk="0" hangingPunct="0">
              <a:defRPr b="1">
                <a:solidFill>
                  <a:schemeClr val="tx1"/>
                </a:solidFill>
                <a:latin typeface="Arial" charset="0"/>
              </a:defRPr>
            </a:lvl3pPr>
            <a:lvl4pPr marL="1617995" indent="-231142" defTabSz="942226" eaLnBrk="0" hangingPunct="0">
              <a:defRPr b="1">
                <a:solidFill>
                  <a:schemeClr val="tx1"/>
                </a:solidFill>
                <a:latin typeface="Arial" charset="0"/>
              </a:defRPr>
            </a:lvl4pPr>
            <a:lvl5pPr marL="2080279" indent="-231142" defTabSz="942226" eaLnBrk="0" hangingPunct="0">
              <a:defRPr b="1">
                <a:solidFill>
                  <a:schemeClr val="tx1"/>
                </a:solidFill>
                <a:latin typeface="Arial" charset="0"/>
              </a:defRPr>
            </a:lvl5pPr>
            <a:lvl6pPr marL="2542564" indent="-231142" defTabSz="942226" eaLnBrk="0" fontAlgn="base" hangingPunct="0">
              <a:spcBef>
                <a:spcPct val="0"/>
              </a:spcBef>
              <a:spcAft>
                <a:spcPct val="0"/>
              </a:spcAft>
              <a:defRPr b="1">
                <a:solidFill>
                  <a:schemeClr val="tx1"/>
                </a:solidFill>
                <a:latin typeface="Arial" charset="0"/>
              </a:defRPr>
            </a:lvl6pPr>
            <a:lvl7pPr marL="3004847" indent="-231142" defTabSz="942226" eaLnBrk="0" fontAlgn="base" hangingPunct="0">
              <a:spcBef>
                <a:spcPct val="0"/>
              </a:spcBef>
              <a:spcAft>
                <a:spcPct val="0"/>
              </a:spcAft>
              <a:defRPr b="1">
                <a:solidFill>
                  <a:schemeClr val="tx1"/>
                </a:solidFill>
                <a:latin typeface="Arial" charset="0"/>
              </a:defRPr>
            </a:lvl7pPr>
            <a:lvl8pPr marL="3467132" indent="-231142" defTabSz="942226" eaLnBrk="0" fontAlgn="base" hangingPunct="0">
              <a:spcBef>
                <a:spcPct val="0"/>
              </a:spcBef>
              <a:spcAft>
                <a:spcPct val="0"/>
              </a:spcAft>
              <a:defRPr b="1">
                <a:solidFill>
                  <a:schemeClr val="tx1"/>
                </a:solidFill>
                <a:latin typeface="Arial" charset="0"/>
              </a:defRPr>
            </a:lvl8pPr>
            <a:lvl9pPr marL="3929415" indent="-231142" defTabSz="942226" eaLnBrk="0" fontAlgn="base" hangingPunct="0">
              <a:spcBef>
                <a:spcPct val="0"/>
              </a:spcBef>
              <a:spcAft>
                <a:spcPct val="0"/>
              </a:spcAft>
              <a:defRPr b="1">
                <a:solidFill>
                  <a:schemeClr val="tx1"/>
                </a:solidFill>
                <a:latin typeface="Arial" charset="0"/>
              </a:defRPr>
            </a:lvl9pPr>
          </a:lstStyle>
          <a:p>
            <a:pPr eaLnBrk="1" hangingPunct="1"/>
            <a:fld id="{0996C504-B068-4DB6-835C-CBF334B490ED}" type="slidenum">
              <a:rPr lang="en-US" b="0" smtClean="0"/>
              <a:pPr eaLnBrk="1" hangingPunct="1"/>
              <a:t>28</a:t>
            </a:fld>
            <a:endParaRPr lang="en-US" b="0"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710557" y="4313237"/>
            <a:ext cx="5681363" cy="495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defTabSz="928848">
              <a:defRPr/>
            </a:pPr>
            <a:r>
              <a:rPr lang="en-US" dirty="0"/>
              <a:t>ASFPM is a respected national voice</a:t>
            </a:r>
            <a:r>
              <a:rPr lang="en-US" baseline="0" dirty="0"/>
              <a:t> in on flooding issues.  ASFPM continually provides i</a:t>
            </a:r>
            <a:r>
              <a:rPr lang="en-US" dirty="0"/>
              <a:t>nput to Congress and the Administration.  Did you know that ASFPM was</a:t>
            </a:r>
            <a:r>
              <a:rPr lang="en-US" baseline="0" dirty="0"/>
              <a:t> the f</a:t>
            </a:r>
            <a:r>
              <a:rPr lang="en-US" dirty="0"/>
              <a:t>irst to promote hazard mitigation?  We had a hand</a:t>
            </a:r>
            <a:r>
              <a:rPr lang="en-US" baseline="0" dirty="0"/>
              <a:t> legislatively in the formation of the Hazard Mitigation Grant Program in the Stafford Act to the FMA program and even Increased Cost of Compliance – all of these were ASFPM ideas in the beginning.  ASFPM continues to be an a</a:t>
            </a:r>
            <a:r>
              <a:rPr lang="en-US" dirty="0"/>
              <a:t>dvocate for improved flood</a:t>
            </a:r>
            <a:r>
              <a:rPr lang="en-US" baseline="0" dirty="0"/>
              <a:t> </a:t>
            </a:r>
            <a:r>
              <a:rPr lang="en-US" dirty="0"/>
              <a:t>mapping – in fact that is how ASFPM was founded</a:t>
            </a:r>
            <a:r>
              <a:rPr lang="en-US" baseline="0" dirty="0"/>
              <a:t> by a group of Midwestern states that were having issues with flood maps.  We are also an a</a:t>
            </a:r>
            <a:r>
              <a:rPr lang="en-US" dirty="0"/>
              <a:t>dvocating to continue Map Maintenance (unmet needs)</a:t>
            </a:r>
          </a:p>
          <a:p>
            <a:pPr eaLnBrk="1" hangingPunct="1"/>
            <a:r>
              <a:rPr lang="en-US" baseline="0" dirty="0"/>
              <a:t>In 2019, ASFPM hosted a record number of webinars</a:t>
            </a:r>
            <a:r>
              <a:rPr lang="en-US" dirty="0"/>
              <a:t> – we offer both low-cost and free webinars.  In fact, over 4,000 individuals took advantage of our free webinars.  Also, a new member benefit in 2019 is our monthly national policy briefing.  Held monthly, this short half hour briefing gets folks up to speed on the current happenings in the national policy arena.</a:t>
            </a:r>
          </a:p>
          <a:p>
            <a:pPr eaLnBrk="1" hangingPunct="1"/>
            <a:r>
              <a:rPr lang="en-US" baseline="0" dirty="0"/>
              <a:t>ASFPM’s Flood</a:t>
            </a:r>
            <a:r>
              <a:rPr lang="en-US" dirty="0"/>
              <a:t> Science Center section undertakes projects that involve research, development of tools and publications for practitioners, and develop unique datasets.</a:t>
            </a:r>
          </a:p>
          <a:p>
            <a:pPr eaLnBrk="1" hangingPunct="1"/>
            <a:r>
              <a:rPr lang="en-US" baseline="0" dirty="0"/>
              <a:t>Finally, ASFPM works</a:t>
            </a:r>
            <a:r>
              <a:rPr lang="en-US" dirty="0"/>
              <a:t> to create programs where there is a gap.  This is how our National Flood Barrier Testing and Certification Program was born.  ASFPM’s corporate partners who manufactured flood protection equipment identified the need for strong standards to ensure that high quality products were in the marketplace that would actually work as advertised.  And, in 2014, after about 15 years of work and research, the National Flood Barrier Testing &amp; Certification Program was launched.</a:t>
            </a:r>
            <a:endParaRPr lang="en-US" baseline="0" dirty="0"/>
          </a:p>
          <a:p>
            <a:pPr eaLnBrk="1" hangingPunct="1"/>
            <a:endParaRPr lang="en-US" baseline="0" dirty="0"/>
          </a:p>
          <a:p>
            <a:pPr eaLnBrk="1" hangingPunct="1"/>
            <a:endParaRPr lang="en-US" baseline="0" dirty="0"/>
          </a:p>
          <a:p>
            <a:pPr eaLnBrk="1" hangingPunct="1"/>
            <a:endParaRPr lang="en-US" dirty="0"/>
          </a:p>
        </p:txBody>
      </p:sp>
    </p:spTree>
    <p:extLst>
      <p:ext uri="{BB962C8B-B14F-4D97-AF65-F5344CB8AC3E}">
        <p14:creationId xmlns:p14="http://schemas.microsoft.com/office/powerpoint/2010/main" val="26625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226" eaLnBrk="0" hangingPunct="0">
              <a:defRPr b="1">
                <a:solidFill>
                  <a:schemeClr val="tx1"/>
                </a:solidFill>
                <a:latin typeface="Arial" charset="0"/>
              </a:defRPr>
            </a:lvl1pPr>
            <a:lvl2pPr marL="751212" indent="-288927" defTabSz="942226" eaLnBrk="0" hangingPunct="0">
              <a:defRPr b="1">
                <a:solidFill>
                  <a:schemeClr val="tx1"/>
                </a:solidFill>
                <a:latin typeface="Arial" charset="0"/>
              </a:defRPr>
            </a:lvl2pPr>
            <a:lvl3pPr marL="1155710" indent="-231142" defTabSz="942226" eaLnBrk="0" hangingPunct="0">
              <a:defRPr b="1">
                <a:solidFill>
                  <a:schemeClr val="tx1"/>
                </a:solidFill>
                <a:latin typeface="Arial" charset="0"/>
              </a:defRPr>
            </a:lvl3pPr>
            <a:lvl4pPr marL="1617995" indent="-231142" defTabSz="942226" eaLnBrk="0" hangingPunct="0">
              <a:defRPr b="1">
                <a:solidFill>
                  <a:schemeClr val="tx1"/>
                </a:solidFill>
                <a:latin typeface="Arial" charset="0"/>
              </a:defRPr>
            </a:lvl4pPr>
            <a:lvl5pPr marL="2080279" indent="-231142" defTabSz="942226" eaLnBrk="0" hangingPunct="0">
              <a:defRPr b="1">
                <a:solidFill>
                  <a:schemeClr val="tx1"/>
                </a:solidFill>
                <a:latin typeface="Arial" charset="0"/>
              </a:defRPr>
            </a:lvl5pPr>
            <a:lvl6pPr marL="2542564" indent="-231142" defTabSz="942226" eaLnBrk="0" fontAlgn="base" hangingPunct="0">
              <a:spcBef>
                <a:spcPct val="0"/>
              </a:spcBef>
              <a:spcAft>
                <a:spcPct val="0"/>
              </a:spcAft>
              <a:defRPr b="1">
                <a:solidFill>
                  <a:schemeClr val="tx1"/>
                </a:solidFill>
                <a:latin typeface="Arial" charset="0"/>
              </a:defRPr>
            </a:lvl6pPr>
            <a:lvl7pPr marL="3004847" indent="-231142" defTabSz="942226" eaLnBrk="0" fontAlgn="base" hangingPunct="0">
              <a:spcBef>
                <a:spcPct val="0"/>
              </a:spcBef>
              <a:spcAft>
                <a:spcPct val="0"/>
              </a:spcAft>
              <a:defRPr b="1">
                <a:solidFill>
                  <a:schemeClr val="tx1"/>
                </a:solidFill>
                <a:latin typeface="Arial" charset="0"/>
              </a:defRPr>
            </a:lvl7pPr>
            <a:lvl8pPr marL="3467132" indent="-231142" defTabSz="942226" eaLnBrk="0" fontAlgn="base" hangingPunct="0">
              <a:spcBef>
                <a:spcPct val="0"/>
              </a:spcBef>
              <a:spcAft>
                <a:spcPct val="0"/>
              </a:spcAft>
              <a:defRPr b="1">
                <a:solidFill>
                  <a:schemeClr val="tx1"/>
                </a:solidFill>
                <a:latin typeface="Arial" charset="0"/>
              </a:defRPr>
            </a:lvl8pPr>
            <a:lvl9pPr marL="3929415" indent="-231142" defTabSz="942226" eaLnBrk="0" fontAlgn="base" hangingPunct="0">
              <a:spcBef>
                <a:spcPct val="0"/>
              </a:spcBef>
              <a:spcAft>
                <a:spcPct val="0"/>
              </a:spcAft>
              <a:defRPr b="1">
                <a:solidFill>
                  <a:schemeClr val="tx1"/>
                </a:solidFill>
                <a:latin typeface="Arial" charset="0"/>
              </a:defRPr>
            </a:lvl9pPr>
          </a:lstStyle>
          <a:p>
            <a:pPr eaLnBrk="1" hangingPunct="1"/>
            <a:fld id="{55F006F2-4102-465A-A716-7B8CF411E6B8}" type="slidenum">
              <a:rPr lang="en-US" b="0" smtClean="0"/>
              <a:pPr eaLnBrk="1" hangingPunct="1"/>
              <a:t>29</a:t>
            </a:fld>
            <a:endParaRPr lang="en-US" b="0"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a:t>ASFPM dedicates</a:t>
            </a:r>
            <a:r>
              <a:rPr lang="en-US" baseline="0" dirty="0"/>
              <a:t> a significant amount of resources to follow and input into national policy issues that affect floodplain managers.  Our national policy team includes staff in the ASFPM Executive Office and in Washington DC.   Policy decisions made in Washington DC have a profound effect on our communities and we must ensure that from a floodplain management perspective we are constantly pushing in the direction of effective floodplain management policies.  </a:t>
            </a:r>
          </a:p>
          <a:p>
            <a:pPr eaLnBrk="1" hangingPunct="1">
              <a:lnSpc>
                <a:spcPct val="90000"/>
              </a:lnSpc>
            </a:pPr>
            <a:endParaRPr lang="en-US" baseline="0" dirty="0"/>
          </a:p>
          <a:p>
            <a:pPr eaLnBrk="1" hangingPunct="1">
              <a:lnSpc>
                <a:spcPct val="90000"/>
              </a:lnSpc>
            </a:pPr>
            <a:r>
              <a:rPr lang="en-US" baseline="0" dirty="0"/>
              <a:t>[GFW is Gilbert Fowler White] </a:t>
            </a:r>
            <a:endParaRPr lang="en-US" dirty="0"/>
          </a:p>
        </p:txBody>
      </p:sp>
    </p:spTree>
    <p:extLst>
      <p:ext uri="{BB962C8B-B14F-4D97-AF65-F5344CB8AC3E}">
        <p14:creationId xmlns:p14="http://schemas.microsoft.com/office/powerpoint/2010/main" val="1882508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1. The ASFPM Foundation Officers and Board consist of corporate employees and retirees.</a:t>
            </a:r>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D4CB4F-1E4A-4D7B-8218-7BC97EFD7795}" type="slidenum">
              <a:rPr lang="en-US">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776400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195" eaLnBrk="0" hangingPunct="0">
              <a:defRPr b="1">
                <a:solidFill>
                  <a:schemeClr val="tx1"/>
                </a:solidFill>
                <a:latin typeface="Arial" charset="0"/>
              </a:defRPr>
            </a:lvl1pPr>
            <a:lvl2pPr marL="720891" indent="-277265" defTabSz="904195" eaLnBrk="0" hangingPunct="0">
              <a:defRPr b="1">
                <a:solidFill>
                  <a:schemeClr val="tx1"/>
                </a:solidFill>
                <a:latin typeface="Arial" charset="0"/>
              </a:defRPr>
            </a:lvl2pPr>
            <a:lvl3pPr marL="1109063" indent="-221813" defTabSz="904195" eaLnBrk="0" hangingPunct="0">
              <a:defRPr b="1">
                <a:solidFill>
                  <a:schemeClr val="tx1"/>
                </a:solidFill>
                <a:latin typeface="Arial" charset="0"/>
              </a:defRPr>
            </a:lvl3pPr>
            <a:lvl4pPr marL="1552689" indent="-221813" defTabSz="904195" eaLnBrk="0" hangingPunct="0">
              <a:defRPr b="1">
                <a:solidFill>
                  <a:schemeClr val="tx1"/>
                </a:solidFill>
                <a:latin typeface="Arial" charset="0"/>
              </a:defRPr>
            </a:lvl4pPr>
            <a:lvl5pPr marL="1996314" indent="-221813" defTabSz="904195" eaLnBrk="0" hangingPunct="0">
              <a:defRPr b="1">
                <a:solidFill>
                  <a:schemeClr val="tx1"/>
                </a:solidFill>
                <a:latin typeface="Arial" charset="0"/>
              </a:defRPr>
            </a:lvl5pPr>
            <a:lvl6pPr marL="2439940" indent="-221813" defTabSz="904195" eaLnBrk="0" fontAlgn="base" hangingPunct="0">
              <a:spcBef>
                <a:spcPct val="0"/>
              </a:spcBef>
              <a:spcAft>
                <a:spcPct val="0"/>
              </a:spcAft>
              <a:defRPr b="1">
                <a:solidFill>
                  <a:schemeClr val="tx1"/>
                </a:solidFill>
                <a:latin typeface="Arial" charset="0"/>
              </a:defRPr>
            </a:lvl6pPr>
            <a:lvl7pPr marL="2883565" indent="-221813" defTabSz="904195" eaLnBrk="0" fontAlgn="base" hangingPunct="0">
              <a:spcBef>
                <a:spcPct val="0"/>
              </a:spcBef>
              <a:spcAft>
                <a:spcPct val="0"/>
              </a:spcAft>
              <a:defRPr b="1">
                <a:solidFill>
                  <a:schemeClr val="tx1"/>
                </a:solidFill>
                <a:latin typeface="Arial" charset="0"/>
              </a:defRPr>
            </a:lvl7pPr>
            <a:lvl8pPr marL="3327190" indent="-221813" defTabSz="904195" eaLnBrk="0" fontAlgn="base" hangingPunct="0">
              <a:spcBef>
                <a:spcPct val="0"/>
              </a:spcBef>
              <a:spcAft>
                <a:spcPct val="0"/>
              </a:spcAft>
              <a:defRPr b="1">
                <a:solidFill>
                  <a:schemeClr val="tx1"/>
                </a:solidFill>
                <a:latin typeface="Arial" charset="0"/>
              </a:defRPr>
            </a:lvl8pPr>
            <a:lvl9pPr marL="3770815" indent="-221813" defTabSz="904195" eaLnBrk="0" fontAlgn="base" hangingPunct="0">
              <a:spcBef>
                <a:spcPct val="0"/>
              </a:spcBef>
              <a:spcAft>
                <a:spcPct val="0"/>
              </a:spcAft>
              <a:defRPr b="1">
                <a:solidFill>
                  <a:schemeClr val="tx1"/>
                </a:solidFill>
                <a:latin typeface="Arial" charset="0"/>
              </a:defRPr>
            </a:lvl9pPr>
          </a:lstStyle>
          <a:p>
            <a:pPr eaLnBrk="1" hangingPunct="1"/>
            <a:fld id="{04987D70-8F21-4139-8F31-2EB48F684A54}" type="slidenum">
              <a:rPr lang="en-US" b="0" smtClean="0"/>
              <a:pPr eaLnBrk="1" hangingPunct="1"/>
              <a:t>30</a:t>
            </a:fld>
            <a:endParaRPr lang="en-US" b="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t>The House has passed 10 of the 12 regular appropriations bills for Fiscal Year 2020.   The Senate, however, has not even marked up any of its bills in committee.   Senate leadership did not want to begin mark-ups until an agreement on overall budget amounts was reached.   After lengthy negotiations between the Congress and the White House, an agreement was finally reached and was passed in the House on July 25</a:t>
            </a:r>
            <a:r>
              <a:rPr lang="en-US" baseline="30000" dirty="0"/>
              <a:t>th</a:t>
            </a:r>
            <a:r>
              <a:rPr lang="en-US" dirty="0"/>
              <a:t>, just before the House began its August recess.   It is widely expected that the Senate, which is in session for another week, will pass it</a:t>
            </a:r>
          </a:p>
          <a:p>
            <a:r>
              <a:rPr lang="en-US" dirty="0"/>
              <a:t>before leaving for its August recess.   That means that September will see many appropriations mark-ups in the Senate Appropriations Committee and perhaps some bills passed.   However, since both the House and Senate do not return until September 9</a:t>
            </a:r>
            <a:r>
              <a:rPr lang="en-US" baseline="30000" dirty="0"/>
              <a:t>th</a:t>
            </a:r>
            <a:r>
              <a:rPr lang="en-US" dirty="0"/>
              <a:t>, that only leaves 3 weeks until the new fiscal year begins.   It seems very unlikely that all of the bills can be marked-up, reported out of committee, passed and agreements reached between Senate and House versions in 3 weeks.   A Continuing Resolution to keep federal agencies operating at FY 2019 levels is almost inevitable</a:t>
            </a:r>
            <a:endParaRPr lang="en-US" b="0" u="none" baseline="0" dirty="0"/>
          </a:p>
        </p:txBody>
      </p:sp>
    </p:spTree>
    <p:extLst>
      <p:ext uri="{BB962C8B-B14F-4D97-AF65-F5344CB8AC3E}">
        <p14:creationId xmlns:p14="http://schemas.microsoft.com/office/powerpoint/2010/main" val="1156839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195" eaLnBrk="0" hangingPunct="0">
              <a:defRPr b="1">
                <a:solidFill>
                  <a:schemeClr val="tx1"/>
                </a:solidFill>
                <a:latin typeface="Arial" charset="0"/>
              </a:defRPr>
            </a:lvl1pPr>
            <a:lvl2pPr marL="720891" indent="-277265" defTabSz="904195" eaLnBrk="0" hangingPunct="0">
              <a:defRPr b="1">
                <a:solidFill>
                  <a:schemeClr val="tx1"/>
                </a:solidFill>
                <a:latin typeface="Arial" charset="0"/>
              </a:defRPr>
            </a:lvl2pPr>
            <a:lvl3pPr marL="1109063" indent="-221813" defTabSz="904195" eaLnBrk="0" hangingPunct="0">
              <a:defRPr b="1">
                <a:solidFill>
                  <a:schemeClr val="tx1"/>
                </a:solidFill>
                <a:latin typeface="Arial" charset="0"/>
              </a:defRPr>
            </a:lvl3pPr>
            <a:lvl4pPr marL="1552689" indent="-221813" defTabSz="904195" eaLnBrk="0" hangingPunct="0">
              <a:defRPr b="1">
                <a:solidFill>
                  <a:schemeClr val="tx1"/>
                </a:solidFill>
                <a:latin typeface="Arial" charset="0"/>
              </a:defRPr>
            </a:lvl4pPr>
            <a:lvl5pPr marL="1996314" indent="-221813" defTabSz="904195" eaLnBrk="0" hangingPunct="0">
              <a:defRPr b="1">
                <a:solidFill>
                  <a:schemeClr val="tx1"/>
                </a:solidFill>
                <a:latin typeface="Arial" charset="0"/>
              </a:defRPr>
            </a:lvl5pPr>
            <a:lvl6pPr marL="2439940" indent="-221813" defTabSz="904195" eaLnBrk="0" fontAlgn="base" hangingPunct="0">
              <a:spcBef>
                <a:spcPct val="0"/>
              </a:spcBef>
              <a:spcAft>
                <a:spcPct val="0"/>
              </a:spcAft>
              <a:defRPr b="1">
                <a:solidFill>
                  <a:schemeClr val="tx1"/>
                </a:solidFill>
                <a:latin typeface="Arial" charset="0"/>
              </a:defRPr>
            </a:lvl6pPr>
            <a:lvl7pPr marL="2883565" indent="-221813" defTabSz="904195" eaLnBrk="0" fontAlgn="base" hangingPunct="0">
              <a:spcBef>
                <a:spcPct val="0"/>
              </a:spcBef>
              <a:spcAft>
                <a:spcPct val="0"/>
              </a:spcAft>
              <a:defRPr b="1">
                <a:solidFill>
                  <a:schemeClr val="tx1"/>
                </a:solidFill>
                <a:latin typeface="Arial" charset="0"/>
              </a:defRPr>
            </a:lvl7pPr>
            <a:lvl8pPr marL="3327190" indent="-221813" defTabSz="904195" eaLnBrk="0" fontAlgn="base" hangingPunct="0">
              <a:spcBef>
                <a:spcPct val="0"/>
              </a:spcBef>
              <a:spcAft>
                <a:spcPct val="0"/>
              </a:spcAft>
              <a:defRPr b="1">
                <a:solidFill>
                  <a:schemeClr val="tx1"/>
                </a:solidFill>
                <a:latin typeface="Arial" charset="0"/>
              </a:defRPr>
            </a:lvl8pPr>
            <a:lvl9pPr marL="3770815" indent="-221813" defTabSz="904195"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31</a:t>
            </a:fld>
            <a:endParaRPr lang="en-US" b="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0" y="4237037"/>
            <a:ext cx="7102475" cy="5257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sz="900" dirty="0"/>
              <a:t>On December 21, 2018 Congress approved a short term extension of the NFIP until May 31, 2019.  Since it is a new Congress new NFIP reform bills will need to be introduced in the House and Senate.  The 2017 bill the house passed would die and they would have to try again.  In the Senate, since no bill has actually passed, it would be likely the that the three bills in play would be re-introduced as they are all bipartisan and comprehensive.  The House bill was way too partisan to gain traction in the Senate.</a:t>
            </a:r>
          </a:p>
          <a:p>
            <a:endParaRPr lang="en-US" sz="900" dirty="0"/>
          </a:p>
          <a:p>
            <a:r>
              <a:rPr lang="en-US" sz="900" dirty="0"/>
              <a:t>ASFPM has been very involved over the past two years on NFIP reform and reauthorization, testifying in front of Congress, working with other national organizations, and working with FEMA on reform ideas.  ASFPM has established the following principles for reauthorization of the NFIP in 2017:</a:t>
            </a:r>
          </a:p>
          <a:p>
            <a:pPr marL="171450" indent="-171450">
              <a:buFont typeface="Arial" pitchFamily="34" charset="0"/>
              <a:buChar char="•"/>
            </a:pPr>
            <a:r>
              <a:rPr lang="en-US" sz="900" dirty="0"/>
              <a:t> Reauthorize, fund and enhance the National Flood Mapping Program (NFMP).  Authorized by the 2012 reform act at $400 million annually, the NFMP is still desperately needed to map approximately 3 million miles of unidentified flood hazard areas, identify dam failure zones and maintain the existing inventory of 1.2 million miles of flood studies.</a:t>
            </a:r>
          </a:p>
          <a:p>
            <a:pPr marL="167129" indent="-167129">
              <a:buFont typeface="Arial" panose="020B0604020202020204" pitchFamily="34" charset="0"/>
              <a:buChar char="•"/>
            </a:pPr>
            <a:endParaRPr lang="en-US" sz="900" dirty="0"/>
          </a:p>
          <a:p>
            <a:pPr marL="167129" indent="-167129">
              <a:buFont typeface="Arial" panose="020B0604020202020204" pitchFamily="34" charset="0"/>
              <a:buChar char="•"/>
            </a:pPr>
            <a:r>
              <a:rPr lang="en-US" sz="900" dirty="0"/>
              <a:t>Forgive the NFIP debt (currently at about $20.5 billion).  The NFIP, as designed by Congress, was never intended to fully repay claims from catastrophic events.  Full repayment of interest and principal – especially as interest rates rise - undermines the financial stability of the NFIP and will be impossible to accomplish. </a:t>
            </a:r>
          </a:p>
          <a:p>
            <a:pPr marL="167129" indent="-167129">
              <a:buFont typeface="Arial" panose="020B0604020202020204" pitchFamily="34" charset="0"/>
              <a:buChar char="•"/>
            </a:pPr>
            <a:endParaRPr lang="en-US" sz="900" dirty="0"/>
          </a:p>
          <a:p>
            <a:pPr marL="167129" indent="-167129">
              <a:buFont typeface="Arial" panose="020B0604020202020204" pitchFamily="34" charset="0"/>
              <a:buChar char="•"/>
            </a:pPr>
            <a:r>
              <a:rPr lang="en-US" sz="900" dirty="0"/>
              <a:t>Ensure a system where a strong NFIP co-exists with private sector flood policies.  Require private flood providers to share in costs to maintain flood mapping and floodplain management efforts.  Ensure changes to facilitate private flood policies do not harm other elements of the NFIP:  mapping, mitigation, and floodplain management.  </a:t>
            </a:r>
          </a:p>
          <a:p>
            <a:pPr marL="167129" indent="-167129">
              <a:buFont typeface="Arial" panose="020B0604020202020204" pitchFamily="34" charset="0"/>
              <a:buChar char="•"/>
            </a:pPr>
            <a:endParaRPr lang="en-US" sz="900" dirty="0"/>
          </a:p>
          <a:p>
            <a:pPr marL="167129" indent="-167129">
              <a:buFont typeface="Arial" panose="020B0604020202020204" pitchFamily="34" charset="0"/>
              <a:buChar char="•"/>
            </a:pPr>
            <a:r>
              <a:rPr lang="en-US" sz="900" dirty="0"/>
              <a:t>Address NFIP affordability issues that will re-emerge in the next 3-5 years.  While ASFPM supports the continuation of the current glide path towards actuarial rates to facilitate accurate risk messaging and promote mitigation, flood insurance affordability was largely ignored in previous two reform bills and must be addressed now. Affordability subsidies should support mitigation, rather than subsidize insurance premiums only.</a:t>
            </a:r>
          </a:p>
          <a:p>
            <a:pPr marL="167129" indent="-167129">
              <a:buFont typeface="Arial" panose="020B0604020202020204" pitchFamily="34" charset="0"/>
              <a:buChar char="•"/>
            </a:pPr>
            <a:endParaRPr lang="en-US" sz="900" dirty="0"/>
          </a:p>
          <a:p>
            <a:pPr marL="167129" indent="-167129">
              <a:buFont typeface="Arial" panose="020B0604020202020204" pitchFamily="34" charset="0"/>
              <a:buChar char="•"/>
            </a:pPr>
            <a:r>
              <a:rPr lang="en-US" sz="900" dirty="0"/>
              <a:t>Support and strengthen the mitigation elements of the NFIP, especially Increased Cost of Compliance.</a:t>
            </a:r>
          </a:p>
          <a:p>
            <a:pPr marL="167129" indent="-167129">
              <a:buFont typeface="Arial" panose="020B0604020202020204" pitchFamily="34" charset="0"/>
              <a:buChar char="•"/>
            </a:pPr>
            <a:endParaRPr lang="en-US" sz="900" dirty="0"/>
          </a:p>
          <a:p>
            <a:pPr marL="167129" indent="-167129">
              <a:buFont typeface="Arial" panose="020B0604020202020204" pitchFamily="34" charset="0"/>
              <a:buChar char="•"/>
            </a:pPr>
            <a:r>
              <a:rPr lang="en-US" sz="900" dirty="0"/>
              <a:t>Strengthen compliance with mandatory insurance provisions of the NFIP.  Two areas are particularly problematic – owners maintaining flood insurance policies as a condition of loans after the first few years and owners maintaining policies after receiving disaster assistance and/or after the 3-year group flood insurance policy expires.  </a:t>
            </a:r>
          </a:p>
          <a:p>
            <a:endParaRPr lang="en-US" sz="900" dirty="0"/>
          </a:p>
          <a:p>
            <a:r>
              <a:rPr lang="en-US" sz="900" dirty="0"/>
              <a:t>The ASFPM Priorities document has more specific legislative proposals.  These ideas came from ASFPM leadership as well as the grassroots effort that likely some of you participated in when we developed our 2015 National Flood Policies and Programs in Review!  </a:t>
            </a:r>
          </a:p>
        </p:txBody>
      </p:sp>
    </p:spTree>
    <p:extLst>
      <p:ext uri="{BB962C8B-B14F-4D97-AF65-F5344CB8AC3E}">
        <p14:creationId xmlns:p14="http://schemas.microsoft.com/office/powerpoint/2010/main" val="2894704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195" eaLnBrk="0" hangingPunct="0">
              <a:defRPr b="1">
                <a:solidFill>
                  <a:schemeClr val="tx1"/>
                </a:solidFill>
                <a:latin typeface="Arial" charset="0"/>
              </a:defRPr>
            </a:lvl1pPr>
            <a:lvl2pPr marL="720891" indent="-277265" defTabSz="904195" eaLnBrk="0" hangingPunct="0">
              <a:defRPr b="1">
                <a:solidFill>
                  <a:schemeClr val="tx1"/>
                </a:solidFill>
                <a:latin typeface="Arial" charset="0"/>
              </a:defRPr>
            </a:lvl2pPr>
            <a:lvl3pPr marL="1109063" indent="-221813" defTabSz="904195" eaLnBrk="0" hangingPunct="0">
              <a:defRPr b="1">
                <a:solidFill>
                  <a:schemeClr val="tx1"/>
                </a:solidFill>
                <a:latin typeface="Arial" charset="0"/>
              </a:defRPr>
            </a:lvl3pPr>
            <a:lvl4pPr marL="1552689" indent="-221813" defTabSz="904195" eaLnBrk="0" hangingPunct="0">
              <a:defRPr b="1">
                <a:solidFill>
                  <a:schemeClr val="tx1"/>
                </a:solidFill>
                <a:latin typeface="Arial" charset="0"/>
              </a:defRPr>
            </a:lvl4pPr>
            <a:lvl5pPr marL="1996314" indent="-221813" defTabSz="904195" eaLnBrk="0" hangingPunct="0">
              <a:defRPr b="1">
                <a:solidFill>
                  <a:schemeClr val="tx1"/>
                </a:solidFill>
                <a:latin typeface="Arial" charset="0"/>
              </a:defRPr>
            </a:lvl5pPr>
            <a:lvl6pPr marL="2439940" indent="-221813" defTabSz="904195" eaLnBrk="0" fontAlgn="base" hangingPunct="0">
              <a:spcBef>
                <a:spcPct val="0"/>
              </a:spcBef>
              <a:spcAft>
                <a:spcPct val="0"/>
              </a:spcAft>
              <a:defRPr b="1">
                <a:solidFill>
                  <a:schemeClr val="tx1"/>
                </a:solidFill>
                <a:latin typeface="Arial" charset="0"/>
              </a:defRPr>
            </a:lvl6pPr>
            <a:lvl7pPr marL="2883565" indent="-221813" defTabSz="904195" eaLnBrk="0" fontAlgn="base" hangingPunct="0">
              <a:spcBef>
                <a:spcPct val="0"/>
              </a:spcBef>
              <a:spcAft>
                <a:spcPct val="0"/>
              </a:spcAft>
              <a:defRPr b="1">
                <a:solidFill>
                  <a:schemeClr val="tx1"/>
                </a:solidFill>
                <a:latin typeface="Arial" charset="0"/>
              </a:defRPr>
            </a:lvl7pPr>
            <a:lvl8pPr marL="3327190" indent="-221813" defTabSz="904195" eaLnBrk="0" fontAlgn="base" hangingPunct="0">
              <a:spcBef>
                <a:spcPct val="0"/>
              </a:spcBef>
              <a:spcAft>
                <a:spcPct val="0"/>
              </a:spcAft>
              <a:defRPr b="1">
                <a:solidFill>
                  <a:schemeClr val="tx1"/>
                </a:solidFill>
                <a:latin typeface="Arial" charset="0"/>
              </a:defRPr>
            </a:lvl8pPr>
            <a:lvl9pPr marL="3770815" indent="-221813" defTabSz="904195"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32</a:t>
            </a:fld>
            <a:endParaRPr lang="en-US" b="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1" y="4237037"/>
            <a:ext cx="7102474" cy="5151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r>
              <a:rPr lang="en-US" dirty="0"/>
              <a:t>On December 21, 2018 Congress approved a short term extension of the NFIP until May 31, 2019.  Since it is a new Congress new NFIP reform bills will need to be introduced in the House and Senate.  The 2017 bill the house passed would die and they would have to try again.  In the Senate, since no bill has actually passed, it would be likely the that the three bills in play would be re-introduced as they are all bipartisan and comprehensive.  The House bill was way too partisan to gain traction in the Senate.</a:t>
            </a:r>
          </a:p>
          <a:p>
            <a:endParaRPr lang="en-US" dirty="0"/>
          </a:p>
          <a:p>
            <a:r>
              <a:rPr lang="en-US" dirty="0"/>
              <a:t>ASFPM has been very involved over the past two years on NFIP reform and reauthorization, testifying in front of Congress, working with other national organizations, and working with FEMA on reform ideas.  ASFPM has established the following principles for reauthorization of the NFIP in 2017:</a:t>
            </a:r>
          </a:p>
          <a:p>
            <a:r>
              <a:rPr lang="en-US" dirty="0"/>
              <a:t> </a:t>
            </a:r>
          </a:p>
          <a:p>
            <a:pPr marL="167129" indent="-167129">
              <a:buFont typeface="Arial" panose="020B0604020202020204" pitchFamily="34" charset="0"/>
              <a:buChar char="•"/>
            </a:pPr>
            <a:r>
              <a:rPr lang="en-US" dirty="0"/>
              <a:t>Reauthorize, fund and enhance the National Flood Mapping Program (NFMP).  Authorized by the 2012 reform act at $400 million annually, the NFMP is still desperately needed to map approximately 3 million miles of unidentified flood hazard areas, identify dam failure zones and maintain the existing inventory of 1.2 million miles of flood studies.</a:t>
            </a:r>
          </a:p>
          <a:p>
            <a:pPr marL="167129" indent="-167129">
              <a:buFont typeface="Arial" panose="020B0604020202020204" pitchFamily="34" charset="0"/>
              <a:buChar char="•"/>
            </a:pPr>
            <a:endParaRPr lang="en-US" dirty="0"/>
          </a:p>
          <a:p>
            <a:pPr marL="167129" indent="-167129">
              <a:buFont typeface="Arial" panose="020B0604020202020204" pitchFamily="34" charset="0"/>
              <a:buChar char="•"/>
            </a:pPr>
            <a:r>
              <a:rPr lang="en-US" dirty="0"/>
              <a:t>Forgive the NFIP debt (currently at about $20.5 billion).  The NFIP, as designed by Congress, was never intended to fully repay claims from catastrophic events.  Full repayment of interest and principal – especially as interest rates rise - undermines the financial stability of the NFIP and will be impossible to accomplish. </a:t>
            </a:r>
          </a:p>
          <a:p>
            <a:pPr marL="167129" indent="-167129">
              <a:buFont typeface="Arial" panose="020B0604020202020204" pitchFamily="34" charset="0"/>
              <a:buChar char="•"/>
            </a:pPr>
            <a:endParaRPr lang="en-US" dirty="0"/>
          </a:p>
          <a:p>
            <a:pPr marL="167129" indent="-167129">
              <a:buFont typeface="Arial" panose="020B0604020202020204" pitchFamily="34" charset="0"/>
              <a:buChar char="•"/>
            </a:pPr>
            <a:r>
              <a:rPr lang="en-US" dirty="0"/>
              <a:t>Ensure a system where a strong NFIP co-exists with private sector flood policies.  Require private flood providers to share in costs to maintain flood mapping and floodplain management efforts.  Ensure changes to facilitate private flood policies do not harm other elements of the NFIP:  mapping, mitigation, and floodplain management.  </a:t>
            </a:r>
          </a:p>
          <a:p>
            <a:pPr marL="167129" indent="-167129">
              <a:buFont typeface="Arial" panose="020B0604020202020204" pitchFamily="34" charset="0"/>
              <a:buChar char="•"/>
            </a:pPr>
            <a:endParaRPr lang="en-US" dirty="0"/>
          </a:p>
          <a:p>
            <a:pPr marL="167129" indent="-167129">
              <a:buFont typeface="Arial" panose="020B0604020202020204" pitchFamily="34" charset="0"/>
              <a:buChar char="•"/>
            </a:pPr>
            <a:r>
              <a:rPr lang="en-US" dirty="0"/>
              <a:t>Address NFIP affordability issues that will re-emerge in the next 3-5 years.  While ASFPM supports the continuation of the current glide path towards actuarial rates to facilitate accurate risk messaging and promote mitigation, flood insurance affordability was largely ignored in previous two reform bills and must be addressed now. Affordability subsidies should support mitigation, rather than subsidize insurance premiums only.</a:t>
            </a:r>
          </a:p>
          <a:p>
            <a:pPr marL="167129" indent="-167129">
              <a:buFont typeface="Arial" panose="020B0604020202020204" pitchFamily="34" charset="0"/>
              <a:buChar char="•"/>
            </a:pPr>
            <a:endParaRPr lang="en-US" dirty="0"/>
          </a:p>
          <a:p>
            <a:pPr marL="167129" indent="-167129">
              <a:buFont typeface="Arial" panose="020B0604020202020204" pitchFamily="34" charset="0"/>
              <a:buChar char="•"/>
            </a:pPr>
            <a:r>
              <a:rPr lang="en-US" dirty="0"/>
              <a:t>Support and strengthen the mitigation elements of the NFIP, especially Increased Cost of Compliance.</a:t>
            </a:r>
          </a:p>
          <a:p>
            <a:pPr marL="167129" indent="-167129">
              <a:buFont typeface="Arial" panose="020B0604020202020204" pitchFamily="34" charset="0"/>
              <a:buChar char="•"/>
            </a:pPr>
            <a:endParaRPr lang="en-US" dirty="0"/>
          </a:p>
          <a:p>
            <a:pPr marL="167129" indent="-167129">
              <a:buFont typeface="Arial" panose="020B0604020202020204" pitchFamily="34" charset="0"/>
              <a:buChar char="•"/>
            </a:pPr>
            <a:r>
              <a:rPr lang="en-US" dirty="0"/>
              <a:t>Strengthen compliance with mandatory insurance provisions of the NFIP.  Two areas are particularly problematic – owners maintaining flood insurance policies as a condition of loans after the first few years and owners maintaining policies after receiving disaster assistance and/or after the 3-year group flood insurance policy expires.  </a:t>
            </a:r>
          </a:p>
          <a:p>
            <a:endParaRPr lang="en-US" dirty="0"/>
          </a:p>
          <a:p>
            <a:r>
              <a:rPr lang="en-US" dirty="0"/>
              <a:t>The ASFPM Priorities document has more specific legislative proposals.  These ideas came from ASFPM leadership as well as the grassroots effort that likely some of you participated in when we developed our 2015 National Flood Policies and Programs in Review!  </a:t>
            </a:r>
          </a:p>
        </p:txBody>
      </p:sp>
    </p:spTree>
    <p:extLst>
      <p:ext uri="{BB962C8B-B14F-4D97-AF65-F5344CB8AC3E}">
        <p14:creationId xmlns:p14="http://schemas.microsoft.com/office/powerpoint/2010/main" val="36760928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195" eaLnBrk="0" hangingPunct="0">
              <a:defRPr b="1">
                <a:solidFill>
                  <a:schemeClr val="tx1"/>
                </a:solidFill>
                <a:latin typeface="Arial" charset="0"/>
              </a:defRPr>
            </a:lvl1pPr>
            <a:lvl2pPr marL="720891" indent="-277265" defTabSz="904195" eaLnBrk="0" hangingPunct="0">
              <a:defRPr b="1">
                <a:solidFill>
                  <a:schemeClr val="tx1"/>
                </a:solidFill>
                <a:latin typeface="Arial" charset="0"/>
              </a:defRPr>
            </a:lvl2pPr>
            <a:lvl3pPr marL="1109063" indent="-221813" defTabSz="904195" eaLnBrk="0" hangingPunct="0">
              <a:defRPr b="1">
                <a:solidFill>
                  <a:schemeClr val="tx1"/>
                </a:solidFill>
                <a:latin typeface="Arial" charset="0"/>
              </a:defRPr>
            </a:lvl3pPr>
            <a:lvl4pPr marL="1552689" indent="-221813" defTabSz="904195" eaLnBrk="0" hangingPunct="0">
              <a:defRPr b="1">
                <a:solidFill>
                  <a:schemeClr val="tx1"/>
                </a:solidFill>
                <a:latin typeface="Arial" charset="0"/>
              </a:defRPr>
            </a:lvl4pPr>
            <a:lvl5pPr marL="1996314" indent="-221813" defTabSz="904195" eaLnBrk="0" hangingPunct="0">
              <a:defRPr b="1">
                <a:solidFill>
                  <a:schemeClr val="tx1"/>
                </a:solidFill>
                <a:latin typeface="Arial" charset="0"/>
              </a:defRPr>
            </a:lvl5pPr>
            <a:lvl6pPr marL="2439940" indent="-221813" defTabSz="904195" eaLnBrk="0" fontAlgn="base" hangingPunct="0">
              <a:spcBef>
                <a:spcPct val="0"/>
              </a:spcBef>
              <a:spcAft>
                <a:spcPct val="0"/>
              </a:spcAft>
              <a:defRPr b="1">
                <a:solidFill>
                  <a:schemeClr val="tx1"/>
                </a:solidFill>
                <a:latin typeface="Arial" charset="0"/>
              </a:defRPr>
            </a:lvl6pPr>
            <a:lvl7pPr marL="2883565" indent="-221813" defTabSz="904195" eaLnBrk="0" fontAlgn="base" hangingPunct="0">
              <a:spcBef>
                <a:spcPct val="0"/>
              </a:spcBef>
              <a:spcAft>
                <a:spcPct val="0"/>
              </a:spcAft>
              <a:defRPr b="1">
                <a:solidFill>
                  <a:schemeClr val="tx1"/>
                </a:solidFill>
                <a:latin typeface="Arial" charset="0"/>
              </a:defRPr>
            </a:lvl7pPr>
            <a:lvl8pPr marL="3327190" indent="-221813" defTabSz="904195" eaLnBrk="0" fontAlgn="base" hangingPunct="0">
              <a:spcBef>
                <a:spcPct val="0"/>
              </a:spcBef>
              <a:spcAft>
                <a:spcPct val="0"/>
              </a:spcAft>
              <a:defRPr b="1">
                <a:solidFill>
                  <a:schemeClr val="tx1"/>
                </a:solidFill>
                <a:latin typeface="Arial" charset="0"/>
              </a:defRPr>
            </a:lvl8pPr>
            <a:lvl9pPr marL="3770815" indent="-221813" defTabSz="904195"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33</a:t>
            </a:fld>
            <a:endParaRPr lang="en-US" b="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198437" y="4237037"/>
            <a:ext cx="6705600" cy="5029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r>
              <a:rPr lang="en-US" dirty="0"/>
              <a:t>The DRRA is probably one of the most significant reforms of the Federal Stafford Act, especially from a hazard mitigation and floodplain management perspective since the Disaster Mitigation Act of 2000.  While there have been other reforms since 2000, most have focused on response and recovery.  It is fair to say that a primary focus of the DRRA is on hazard mitigation and that could have a significant impact on the day-to-day work of floodplain managers and hazard mitigation professionals.</a:t>
            </a:r>
          </a:p>
          <a:p>
            <a:endParaRPr lang="en-US" dirty="0"/>
          </a:p>
          <a:p>
            <a:r>
              <a:rPr lang="en-US" dirty="0"/>
              <a:t>So what is in the DRRA?  What is good about it?</a:t>
            </a:r>
          </a:p>
          <a:p>
            <a:endParaRPr lang="en-US" dirty="0"/>
          </a:p>
          <a:p>
            <a:r>
              <a:rPr lang="en-US" dirty="0"/>
              <a:t>Perhaps the most important provision to ASFPM was a change in law aimed at specifically repealing an almost 20-year old policy by FEMA that specifically disallows the reimbursement of activities like most building inspections and substantial damage determinations through the Public Assistance Program.  Why this is so important is that when an activity is eligible for reimbursement, communities and states are much more likely to request mutual aid assistance through mechanisms like EMAC.  Now with this change in law, communities can request help through EMAC to do substantial damage determinations and tap into floodplain managers from throughout the country that are willing to help.  </a:t>
            </a:r>
          </a:p>
          <a:p>
            <a:endParaRPr lang="en-US" dirty="0"/>
          </a:p>
          <a:p>
            <a:r>
              <a:rPr lang="en-US" dirty="0"/>
              <a:t>For those dealing with mitigation grants, the increase in management costs is a big deal; often state mitigation programs are mostly supported through these management costs.  </a:t>
            </a:r>
          </a:p>
          <a:p>
            <a:endParaRPr lang="en-US" dirty="0"/>
          </a:p>
          <a:p>
            <a:r>
              <a:rPr lang="en-US" dirty="0"/>
              <a:t>For western states and Florida – there is now a permanent authority to trigger HMGP whenever a Fire Management declaration is issued.  So just like for major disasters, HMGP will be available after FMAG declarations and there are several specific types of mitigation actions identified that actually reduce flood risk.</a:t>
            </a:r>
          </a:p>
          <a:p>
            <a:endParaRPr lang="en-US" dirty="0"/>
          </a:p>
          <a:p>
            <a:r>
              <a:rPr lang="en-US" dirty="0"/>
              <a:t>Another provision would authorize the Department of Commerce Economic Development Administration to make hazard mitigation assistance eligible under economic adjustment grants.  This is a new pathway for hazard mitigation assistance that could be useful.  </a:t>
            </a:r>
          </a:p>
        </p:txBody>
      </p:sp>
    </p:spTree>
    <p:extLst>
      <p:ext uri="{BB962C8B-B14F-4D97-AF65-F5344CB8AC3E}">
        <p14:creationId xmlns:p14="http://schemas.microsoft.com/office/powerpoint/2010/main" val="19170505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195" eaLnBrk="0" hangingPunct="0">
              <a:defRPr b="1">
                <a:solidFill>
                  <a:schemeClr val="tx1"/>
                </a:solidFill>
                <a:latin typeface="Arial" charset="0"/>
              </a:defRPr>
            </a:lvl1pPr>
            <a:lvl2pPr marL="720891" indent="-277265" defTabSz="904195" eaLnBrk="0" hangingPunct="0">
              <a:defRPr b="1">
                <a:solidFill>
                  <a:schemeClr val="tx1"/>
                </a:solidFill>
                <a:latin typeface="Arial" charset="0"/>
              </a:defRPr>
            </a:lvl2pPr>
            <a:lvl3pPr marL="1109063" indent="-221813" defTabSz="904195" eaLnBrk="0" hangingPunct="0">
              <a:defRPr b="1">
                <a:solidFill>
                  <a:schemeClr val="tx1"/>
                </a:solidFill>
                <a:latin typeface="Arial" charset="0"/>
              </a:defRPr>
            </a:lvl3pPr>
            <a:lvl4pPr marL="1552689" indent="-221813" defTabSz="904195" eaLnBrk="0" hangingPunct="0">
              <a:defRPr b="1">
                <a:solidFill>
                  <a:schemeClr val="tx1"/>
                </a:solidFill>
                <a:latin typeface="Arial" charset="0"/>
              </a:defRPr>
            </a:lvl4pPr>
            <a:lvl5pPr marL="1996314" indent="-221813" defTabSz="904195" eaLnBrk="0" hangingPunct="0">
              <a:defRPr b="1">
                <a:solidFill>
                  <a:schemeClr val="tx1"/>
                </a:solidFill>
                <a:latin typeface="Arial" charset="0"/>
              </a:defRPr>
            </a:lvl5pPr>
            <a:lvl6pPr marL="2439940" indent="-221813" defTabSz="904195" eaLnBrk="0" fontAlgn="base" hangingPunct="0">
              <a:spcBef>
                <a:spcPct val="0"/>
              </a:spcBef>
              <a:spcAft>
                <a:spcPct val="0"/>
              </a:spcAft>
              <a:defRPr b="1">
                <a:solidFill>
                  <a:schemeClr val="tx1"/>
                </a:solidFill>
                <a:latin typeface="Arial" charset="0"/>
              </a:defRPr>
            </a:lvl6pPr>
            <a:lvl7pPr marL="2883565" indent="-221813" defTabSz="904195" eaLnBrk="0" fontAlgn="base" hangingPunct="0">
              <a:spcBef>
                <a:spcPct val="0"/>
              </a:spcBef>
              <a:spcAft>
                <a:spcPct val="0"/>
              </a:spcAft>
              <a:defRPr b="1">
                <a:solidFill>
                  <a:schemeClr val="tx1"/>
                </a:solidFill>
                <a:latin typeface="Arial" charset="0"/>
              </a:defRPr>
            </a:lvl7pPr>
            <a:lvl8pPr marL="3327190" indent="-221813" defTabSz="904195" eaLnBrk="0" fontAlgn="base" hangingPunct="0">
              <a:spcBef>
                <a:spcPct val="0"/>
              </a:spcBef>
              <a:spcAft>
                <a:spcPct val="0"/>
              </a:spcAft>
              <a:defRPr b="1">
                <a:solidFill>
                  <a:schemeClr val="tx1"/>
                </a:solidFill>
                <a:latin typeface="Arial" charset="0"/>
              </a:defRPr>
            </a:lvl8pPr>
            <a:lvl9pPr marL="3770815" indent="-221813" defTabSz="904195"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34</a:t>
            </a:fld>
            <a:endParaRPr lang="en-US" b="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a:t>But the biggest mitigation changes in the DRRA are to the pre-disaster mitigation grant program.  There are four major changes.  </a:t>
            </a:r>
          </a:p>
          <a:p>
            <a:endParaRPr lang="en-US" dirty="0"/>
          </a:p>
          <a:p>
            <a:r>
              <a:rPr lang="en-US" dirty="0"/>
              <a:t>PDM will now be able to be used to establish/implement/enforce the latest building codes.  According to a blog by the CEO of the International Code Council:  </a:t>
            </a:r>
            <a:r>
              <a:rPr lang="en-US" i="1" dirty="0"/>
              <a:t>16% of the population lives in communities with codes that are at least 9 years old and at least 2 million people live in communities with codes that are at least 15 years old. Eight states with statewide code requirements are on building codes that are 9 or more years old. These states cover nearly a quarter of the U.S. population. Lack of resources is the primary reason communities do not update their codes to more recent editions or enforce the codes they have in place.</a:t>
            </a:r>
          </a:p>
          <a:p>
            <a:endParaRPr lang="en-US" i="1" dirty="0"/>
          </a:p>
          <a:p>
            <a:r>
              <a:rPr lang="en-US" dirty="0"/>
              <a:t>FEMA would have new authorities to redistribute unused PDM funds after three years of obligation and now, for the first time, a criteria for selecting/awarding PDM assistance is to what extent the applicant has adopted and enforced the latest building codes.  </a:t>
            </a:r>
          </a:p>
          <a:p>
            <a:endParaRPr lang="en-US" dirty="0"/>
          </a:p>
          <a:p>
            <a:r>
              <a:rPr lang="en-US" dirty="0"/>
              <a:t>Finally and this is huge.  PDM will now be based on a formula versus having to have an appropriated amount by Congress.  In nearly 20 years since the creation of PDM, funding has swung wildly.  Recently, for three years in a row, the Administration actually proposed to zero out PDM.  It has been funded as high as $250 million (last year).  Now it will be 6% of certain disaster expenditures from the previous year.  What does that mean in reality.  </a:t>
            </a:r>
          </a:p>
        </p:txBody>
      </p:sp>
    </p:spTree>
    <p:extLst>
      <p:ext uri="{BB962C8B-B14F-4D97-AF65-F5344CB8AC3E}">
        <p14:creationId xmlns:p14="http://schemas.microsoft.com/office/powerpoint/2010/main" val="1500857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As floodplain managers,</a:t>
            </a:r>
            <a:r>
              <a:rPr lang="en-US" baseline="0" dirty="0"/>
              <a:t> we know that we need data, techniques, and tools to do our jobs effectively.  Here is a question.  Lets say that the NFIP didn’t exist.  No flood insurance, no NFIP regulations.  How might you manage flood risk?  In your community?  For you personally?  How would you advise your friends.  I want you to ponder that as I discuss some of what I am calling non-traditional resources for flood risk reduction.  </a:t>
            </a:r>
          </a:p>
          <a:p>
            <a:endParaRPr lang="en-US" baseline="0" dirty="0"/>
          </a:p>
          <a:p>
            <a:r>
              <a:rPr lang="en-US" baseline="0" dirty="0"/>
              <a:t>One of the focus areas of ASFPM is applied research and tool development.  Many of these are done irrespective of the NFIP.  Whether it is working with partners or other agencies to fill a need that exists or take a program in a new direction, or That is why ASFPM and the Science Services section of ASFPM exist – to make your lives easier and to enable the floodplain management practitioners to be successful.  For the remainder of the presentation, I want to highlight some of the projects and research that ASFPM is doing so that you might be able to do your job more effectively!  </a:t>
            </a:r>
          </a:p>
          <a:p>
            <a:endParaRPr lang="en-US" baseline="0"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35</a:t>
            </a:fld>
            <a:endParaRPr lang="en-US" dirty="0"/>
          </a:p>
        </p:txBody>
      </p:sp>
    </p:spTree>
    <p:extLst>
      <p:ext uri="{BB962C8B-B14F-4D97-AF65-F5344CB8AC3E}">
        <p14:creationId xmlns:p14="http://schemas.microsoft.com/office/powerpoint/2010/main" val="32721790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txBox="1">
            <a:spLocks noGrp="1" noChangeArrowheads="1"/>
          </p:cNvSpPr>
          <p:nvPr/>
        </p:nvSpPr>
        <p:spPr bwMode="auto">
          <a:xfrm>
            <a:off x="4016722" y="8921225"/>
            <a:ext cx="3091919" cy="464145"/>
          </a:xfrm>
          <a:prstGeom prst="rect">
            <a:avLst/>
          </a:prstGeom>
          <a:noFill/>
          <a:ln w="9525">
            <a:noFill/>
            <a:miter lim="800000"/>
            <a:headEnd/>
            <a:tailEnd/>
          </a:ln>
        </p:spPr>
        <p:txBody>
          <a:bodyPr lIns="92225" tIns="46113" rIns="92225" bIns="46113" anchor="b"/>
          <a:lstStyle/>
          <a:p>
            <a:pPr algn="r" defTabSz="922307"/>
            <a:fld id="{DF55AED2-F965-489C-9FC7-48C3EA9466C5}" type="slidenum">
              <a:rPr lang="en-US" sz="1200"/>
              <a:pPr algn="r" defTabSz="922307"/>
              <a:t>36</a:t>
            </a:fld>
            <a:endParaRPr lang="en-US" sz="120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p:txBody>
          <a:bodyPr/>
          <a:lstStyle/>
          <a:p>
            <a:endParaRPr lang="en-US" b="1" dirty="0">
              <a:solidFill>
                <a:srgbClr val="FFFF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txBox="1">
            <a:spLocks noGrp="1" noChangeArrowheads="1"/>
          </p:cNvSpPr>
          <p:nvPr/>
        </p:nvSpPr>
        <p:spPr bwMode="auto">
          <a:xfrm>
            <a:off x="4016722" y="8921225"/>
            <a:ext cx="3091919" cy="464145"/>
          </a:xfrm>
          <a:prstGeom prst="rect">
            <a:avLst/>
          </a:prstGeom>
          <a:noFill/>
          <a:ln w="9525">
            <a:noFill/>
            <a:miter lim="800000"/>
            <a:headEnd/>
            <a:tailEnd/>
          </a:ln>
        </p:spPr>
        <p:txBody>
          <a:bodyPr lIns="92225" tIns="46113" rIns="92225" bIns="46113" anchor="b"/>
          <a:lstStyle/>
          <a:p>
            <a:pPr algn="r" defTabSz="922307"/>
            <a:fld id="{DF55AED2-F965-489C-9FC7-48C3EA9466C5}" type="slidenum">
              <a:rPr lang="en-US" sz="1200"/>
              <a:pPr algn="r" defTabSz="922307"/>
              <a:t>37</a:t>
            </a:fld>
            <a:endParaRPr lang="en-US" sz="120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p:txBody>
          <a:bodyPr/>
          <a:lstStyle/>
          <a:p>
            <a:endParaRPr lang="en-US" b="1" dirty="0">
              <a:solidFill>
                <a:srgbClr val="FFFF00"/>
              </a:solidFill>
            </a:endParaRPr>
          </a:p>
        </p:txBody>
      </p:sp>
    </p:spTree>
    <p:extLst>
      <p:ext uri="{BB962C8B-B14F-4D97-AF65-F5344CB8AC3E}">
        <p14:creationId xmlns:p14="http://schemas.microsoft.com/office/powerpoint/2010/main" val="408188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txBox="1">
            <a:spLocks noGrp="1" noChangeArrowheads="1"/>
          </p:cNvSpPr>
          <p:nvPr/>
        </p:nvSpPr>
        <p:spPr bwMode="auto">
          <a:xfrm>
            <a:off x="4016722" y="8921225"/>
            <a:ext cx="3091919" cy="464145"/>
          </a:xfrm>
          <a:prstGeom prst="rect">
            <a:avLst/>
          </a:prstGeom>
          <a:noFill/>
          <a:ln w="9525">
            <a:noFill/>
            <a:miter lim="800000"/>
            <a:headEnd/>
            <a:tailEnd/>
          </a:ln>
        </p:spPr>
        <p:txBody>
          <a:bodyPr lIns="92225" tIns="46113" rIns="92225" bIns="46113" anchor="b"/>
          <a:lstStyle/>
          <a:p>
            <a:pPr algn="r" defTabSz="922307"/>
            <a:fld id="{DF55AED2-F965-489C-9FC7-48C3EA9466C5}" type="slidenum">
              <a:rPr lang="en-US" sz="1200"/>
              <a:pPr algn="r" defTabSz="922307"/>
              <a:t>38</a:t>
            </a:fld>
            <a:endParaRPr lang="en-US" sz="120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p:txBody>
          <a:bodyPr/>
          <a:lstStyle/>
          <a:p>
            <a:endParaRPr lang="en-US" b="1" dirty="0">
              <a:solidFill>
                <a:srgbClr val="FFFF00"/>
              </a:solidFill>
            </a:endParaRPr>
          </a:p>
        </p:txBody>
      </p:sp>
    </p:spTree>
    <p:extLst>
      <p:ext uri="{BB962C8B-B14F-4D97-AF65-F5344CB8AC3E}">
        <p14:creationId xmlns:p14="http://schemas.microsoft.com/office/powerpoint/2010/main" val="21873074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txBox="1">
            <a:spLocks noGrp="1" noChangeArrowheads="1"/>
          </p:cNvSpPr>
          <p:nvPr/>
        </p:nvSpPr>
        <p:spPr bwMode="auto">
          <a:xfrm>
            <a:off x="4016722" y="8921225"/>
            <a:ext cx="3091919" cy="464145"/>
          </a:xfrm>
          <a:prstGeom prst="rect">
            <a:avLst/>
          </a:prstGeom>
          <a:noFill/>
          <a:ln w="9525">
            <a:noFill/>
            <a:miter lim="800000"/>
            <a:headEnd/>
            <a:tailEnd/>
          </a:ln>
        </p:spPr>
        <p:txBody>
          <a:bodyPr lIns="92225" tIns="46113" rIns="92225" bIns="46113" anchor="b"/>
          <a:lstStyle/>
          <a:p>
            <a:pPr algn="r" defTabSz="922307"/>
            <a:fld id="{DF55AED2-F965-489C-9FC7-48C3EA9466C5}" type="slidenum">
              <a:rPr lang="en-US" sz="1200"/>
              <a:pPr algn="r" defTabSz="922307"/>
              <a:t>39</a:t>
            </a:fld>
            <a:endParaRPr lang="en-US" sz="120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p:txBody>
          <a:bodyPr/>
          <a:lstStyle/>
          <a:p>
            <a:endParaRPr lang="en-US" b="1" dirty="0">
              <a:solidFill>
                <a:srgbClr val="FFFF00"/>
              </a:solidFill>
            </a:endParaRPr>
          </a:p>
        </p:txBody>
      </p:sp>
    </p:spTree>
    <p:extLst>
      <p:ext uri="{BB962C8B-B14F-4D97-AF65-F5344CB8AC3E}">
        <p14:creationId xmlns:p14="http://schemas.microsoft.com/office/powerpoint/2010/main" val="3258734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a:spcBef>
                <a:spcPct val="0"/>
              </a:spcBef>
              <a:buAutoNum type="arabicPeriod"/>
            </a:pPr>
            <a:r>
              <a:rPr lang="en-US" dirty="0"/>
              <a:t>Chapter has provided $3,590 in previous donations.</a:t>
            </a:r>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D4CB4F-1E4A-4D7B-8218-7BC97EFD7795}" type="slidenum">
              <a:rPr lang="en-US">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395071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txBox="1">
            <a:spLocks noGrp="1" noChangeArrowheads="1"/>
          </p:cNvSpPr>
          <p:nvPr/>
        </p:nvSpPr>
        <p:spPr bwMode="auto">
          <a:xfrm>
            <a:off x="4016722" y="8921225"/>
            <a:ext cx="3091919" cy="464145"/>
          </a:xfrm>
          <a:prstGeom prst="rect">
            <a:avLst/>
          </a:prstGeom>
          <a:noFill/>
          <a:ln w="9525">
            <a:noFill/>
            <a:miter lim="800000"/>
            <a:headEnd/>
            <a:tailEnd/>
          </a:ln>
        </p:spPr>
        <p:txBody>
          <a:bodyPr lIns="92225" tIns="46113" rIns="92225" bIns="46113" anchor="b"/>
          <a:lstStyle/>
          <a:p>
            <a:pPr algn="r" defTabSz="922307">
              <a:defRPr/>
            </a:pPr>
            <a:fld id="{DF55AED2-F965-489C-9FC7-48C3EA9466C5}" type="slidenum">
              <a:rPr lang="en-US" sz="1200">
                <a:solidFill>
                  <a:prstClr val="black"/>
                </a:solidFill>
                <a:cs typeface="+mn-cs"/>
              </a:rPr>
              <a:pPr algn="r" defTabSz="922307">
                <a:defRPr/>
              </a:pPr>
              <a:t>40</a:t>
            </a:fld>
            <a:endParaRPr lang="en-US" sz="1200">
              <a:solidFill>
                <a:prstClr val="black"/>
              </a:solidFill>
              <a:cs typeface="+mn-cs"/>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p:txBody>
          <a:bodyPr/>
          <a:lstStyle/>
          <a:p>
            <a:endParaRPr lang="en-US" b="1" dirty="0">
              <a:solidFill>
                <a:srgbClr val="FFFF00"/>
              </a:solidFill>
            </a:endParaRPr>
          </a:p>
        </p:txBody>
      </p:sp>
    </p:spTree>
    <p:extLst>
      <p:ext uri="{BB962C8B-B14F-4D97-AF65-F5344CB8AC3E}">
        <p14:creationId xmlns:p14="http://schemas.microsoft.com/office/powerpoint/2010/main" val="24339930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noFill/>
        </p:spPr>
        <p:txBody>
          <a:bodyPr/>
          <a:lstStyle/>
          <a:p>
            <a:fld id="{E65A9AEE-00E0-45FF-8F0F-0B17DE26045D}" type="slidenum">
              <a:rPr lang="en-US" smtClean="0"/>
              <a:pPr/>
              <a:t>41</a:t>
            </a:fld>
            <a:endParaRPr lang="en-US"/>
          </a:p>
        </p:txBody>
      </p:sp>
      <p:sp>
        <p:nvSpPr>
          <p:cNvPr id="446467" name="Rectangle 2"/>
          <p:cNvSpPr>
            <a:spLocks noGrp="1" noRot="1" noChangeAspect="1" noChangeArrowheads="1" noTextEdit="1"/>
          </p:cNvSpPr>
          <p:nvPr>
            <p:ph type="sldImg"/>
          </p:nvPr>
        </p:nvSpPr>
        <p:spPr>
          <a:solidFill>
            <a:srgbClr val="FFFFFF"/>
          </a:solidFill>
          <a:ln/>
        </p:spPr>
      </p:sp>
      <p:sp>
        <p:nvSpPr>
          <p:cNvPr id="446468" name="Rectangle 3"/>
          <p:cNvSpPr>
            <a:spLocks noGrp="1" noChangeArrowheads="1"/>
          </p:cNvSpPr>
          <p:nvPr>
            <p:ph type="body" idx="1"/>
          </p:nvPr>
        </p:nvSpPr>
        <p:spPr>
          <a:xfrm>
            <a:off x="1109762" y="4295112"/>
            <a:ext cx="4926076" cy="3988209"/>
          </a:xfrm>
          <a:solidFill>
            <a:srgbClr val="FFFFFF"/>
          </a:solidFill>
          <a:ln>
            <a:solidFill>
              <a:srgbClr val="000000"/>
            </a:solidFill>
          </a:ln>
        </p:spPr>
        <p:txBody>
          <a:bodyPr lIns="88825" tIns="44413" rIns="88825" bIns="44413"/>
          <a:lstStyle/>
          <a:p>
            <a:r>
              <a:rPr lang="en-US" dirty="0"/>
              <a:t>We have done a lot of things right, to include the National Flood Insurance Program – there was nothing before that.  But damages will still increase because we are putting folks in harm’s way.  That is why ASFPM</a:t>
            </a:r>
            <a:r>
              <a:rPr lang="en-US" baseline="0" dirty="0"/>
              <a:t> created the No Adverse Impact Initiative in the early 2000’s to create a framework for effective flood risk management.  </a:t>
            </a:r>
          </a:p>
          <a:p>
            <a:endParaRPr lang="en-US" baseline="0" dirty="0"/>
          </a:p>
          <a:p>
            <a:pPr defTabSz="891357" fontAlgn="auto">
              <a:spcBef>
                <a:spcPts val="0"/>
              </a:spcBef>
              <a:spcAft>
                <a:spcPts val="0"/>
              </a:spcAft>
              <a:defRPr/>
            </a:pPr>
            <a:r>
              <a:rPr lang="en-US" baseline="0" dirty="0"/>
              <a:t>NAI is ASFPM’s own homegrown “resiliency” effort. NAI is a philosophy for managing floodplains where the main principle is “do no harm” to neighboring properties or to the environment.  So that means a development should not increase flood heights, nor increase flood velocities, nor damage the floodplain environment.  It isn’t a No Development initiative; rather, it tries to ensure that whatever development occurs in a watershed has impacts identified and mitigated.  And, it has a rock solid legal foundation.  In fact, in 2015, the philosophy of NAI was upheld in two state supreme courts in Texas and South Carolina.  In the case of Texas it found that a community could be liable for permitting adverse impacts and in the case of South Carolina higher floodway standards were viewed favorably as reducing adverse impacts.  </a:t>
            </a:r>
            <a:endParaRPr lang="en-US" dirty="0"/>
          </a:p>
          <a:p>
            <a:endParaRPr lang="en-US" dirty="0"/>
          </a:p>
        </p:txBody>
      </p:sp>
    </p:spTree>
    <p:extLst>
      <p:ext uri="{BB962C8B-B14F-4D97-AF65-F5344CB8AC3E}">
        <p14:creationId xmlns:p14="http://schemas.microsoft.com/office/powerpoint/2010/main" val="1445613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p>
            <a:fld id="{A6F5EC09-272A-4244-BBF2-619C834A849B}" type="slidenum">
              <a:rPr lang="en-US" smtClean="0"/>
              <a:pPr/>
              <a:t>42</a:t>
            </a:fld>
            <a:endParaRPr lang="en-US"/>
          </a:p>
        </p:txBody>
      </p:sp>
      <p:sp>
        <p:nvSpPr>
          <p:cNvPr id="475139" name="Rectangle 2"/>
          <p:cNvSpPr>
            <a:spLocks noGrp="1" noRot="1" noChangeAspect="1" noChangeArrowheads="1" noTextEdit="1"/>
          </p:cNvSpPr>
          <p:nvPr>
            <p:ph type="sldImg"/>
          </p:nvPr>
        </p:nvSpPr>
        <p:spPr>
          <a:xfrm>
            <a:off x="1130300" y="661988"/>
            <a:ext cx="4425950" cy="3319462"/>
          </a:xfrm>
          <a:ln/>
        </p:spPr>
      </p:sp>
      <p:sp>
        <p:nvSpPr>
          <p:cNvPr id="475140" name="Rectangle 3"/>
          <p:cNvSpPr>
            <a:spLocks noGrp="1" noChangeArrowheads="1"/>
          </p:cNvSpPr>
          <p:nvPr>
            <p:ph type="body" idx="1"/>
          </p:nvPr>
        </p:nvSpPr>
        <p:spPr>
          <a:noFill/>
          <a:ln/>
        </p:spPr>
        <p:txBody>
          <a:bodyPr lIns="88821" tIns="44412" rIns="88821" bIns="44412"/>
          <a:lstStyle/>
          <a:p>
            <a:r>
              <a:rPr lang="en-US"/>
              <a:t>Many municipal attorneys are not experts in community liability or takings</a:t>
            </a:r>
          </a:p>
          <a:p>
            <a:endParaRPr lang="en-US"/>
          </a:p>
          <a:p>
            <a:r>
              <a:rPr lang="en-US"/>
              <a:t>The research provides tot first national update since 1988</a:t>
            </a:r>
          </a:p>
          <a:p>
            <a:endParaRPr lang="en-US"/>
          </a:p>
          <a:p>
            <a:r>
              <a:rPr lang="en-US"/>
              <a:t>The importance of how locals can  effectively deal with these legal issues cannot be overstated</a:t>
            </a:r>
          </a:p>
        </p:txBody>
      </p:sp>
    </p:spTree>
    <p:extLst>
      <p:ext uri="{BB962C8B-B14F-4D97-AF65-F5344CB8AC3E}">
        <p14:creationId xmlns:p14="http://schemas.microsoft.com/office/powerpoint/2010/main" val="23883972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195" eaLnBrk="0" hangingPunct="0">
              <a:defRPr b="1">
                <a:solidFill>
                  <a:schemeClr val="tx1"/>
                </a:solidFill>
                <a:latin typeface="Arial" charset="0"/>
              </a:defRPr>
            </a:lvl1pPr>
            <a:lvl2pPr marL="720891" indent="-277265" defTabSz="904195" eaLnBrk="0" hangingPunct="0">
              <a:defRPr b="1">
                <a:solidFill>
                  <a:schemeClr val="tx1"/>
                </a:solidFill>
                <a:latin typeface="Arial" charset="0"/>
              </a:defRPr>
            </a:lvl2pPr>
            <a:lvl3pPr marL="1109063" indent="-221813" defTabSz="904195" eaLnBrk="0" hangingPunct="0">
              <a:defRPr b="1">
                <a:solidFill>
                  <a:schemeClr val="tx1"/>
                </a:solidFill>
                <a:latin typeface="Arial" charset="0"/>
              </a:defRPr>
            </a:lvl3pPr>
            <a:lvl4pPr marL="1552689" indent="-221813" defTabSz="904195" eaLnBrk="0" hangingPunct="0">
              <a:defRPr b="1">
                <a:solidFill>
                  <a:schemeClr val="tx1"/>
                </a:solidFill>
                <a:latin typeface="Arial" charset="0"/>
              </a:defRPr>
            </a:lvl4pPr>
            <a:lvl5pPr marL="1996314" indent="-221813" defTabSz="904195" eaLnBrk="0" hangingPunct="0">
              <a:defRPr b="1">
                <a:solidFill>
                  <a:schemeClr val="tx1"/>
                </a:solidFill>
                <a:latin typeface="Arial" charset="0"/>
              </a:defRPr>
            </a:lvl5pPr>
            <a:lvl6pPr marL="2439940" indent="-221813" defTabSz="904195" eaLnBrk="0" fontAlgn="base" hangingPunct="0">
              <a:spcBef>
                <a:spcPct val="0"/>
              </a:spcBef>
              <a:spcAft>
                <a:spcPct val="0"/>
              </a:spcAft>
              <a:defRPr b="1">
                <a:solidFill>
                  <a:schemeClr val="tx1"/>
                </a:solidFill>
                <a:latin typeface="Arial" charset="0"/>
              </a:defRPr>
            </a:lvl6pPr>
            <a:lvl7pPr marL="2883565" indent="-221813" defTabSz="904195" eaLnBrk="0" fontAlgn="base" hangingPunct="0">
              <a:spcBef>
                <a:spcPct val="0"/>
              </a:spcBef>
              <a:spcAft>
                <a:spcPct val="0"/>
              </a:spcAft>
              <a:defRPr b="1">
                <a:solidFill>
                  <a:schemeClr val="tx1"/>
                </a:solidFill>
                <a:latin typeface="Arial" charset="0"/>
              </a:defRPr>
            </a:lvl7pPr>
            <a:lvl8pPr marL="3327190" indent="-221813" defTabSz="904195" eaLnBrk="0" fontAlgn="base" hangingPunct="0">
              <a:spcBef>
                <a:spcPct val="0"/>
              </a:spcBef>
              <a:spcAft>
                <a:spcPct val="0"/>
              </a:spcAft>
              <a:defRPr b="1">
                <a:solidFill>
                  <a:schemeClr val="tx1"/>
                </a:solidFill>
                <a:latin typeface="Arial" charset="0"/>
              </a:defRPr>
            </a:lvl8pPr>
            <a:lvl9pPr marL="3770815" indent="-221813" defTabSz="904195" eaLnBrk="0" fontAlgn="base" hangingPunct="0">
              <a:spcBef>
                <a:spcPct val="0"/>
              </a:spcBef>
              <a:spcAft>
                <a:spcPct val="0"/>
              </a:spcAft>
              <a:defRPr b="1">
                <a:solidFill>
                  <a:schemeClr val="tx1"/>
                </a:solidFill>
                <a:latin typeface="Arial" charset="0"/>
              </a:defRPr>
            </a:lvl9pPr>
          </a:lstStyle>
          <a:p>
            <a:pPr eaLnBrk="1" hangingPunct="1"/>
            <a:fld id="{93B8C479-8535-4AC1-8483-463B6D8F37F3}" type="slidenum">
              <a:rPr lang="en-US" b="0" smtClean="0"/>
              <a:pPr eaLnBrk="1" hangingPunct="1"/>
              <a:t>43</a:t>
            </a:fld>
            <a:endParaRPr lang="en-US" b="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a:t>In 2012 an</a:t>
            </a:r>
            <a:r>
              <a:rPr lang="en-US" baseline="0" dirty="0"/>
              <a:t> effort began to create a series of NAI How-To Guides. This past spring we completed the final guide on Emergency Services.  The How To Guides cover the seven building blocks or areas of community work profiled in the NAI Toolkit:  Hazard identification, infrastructure, mitigation, emergency services, regulations, planning, and education/outreach.  Each how-to guide identifies at least five NAI level tools that can be adopted or used by communities.  Five of them are now published, the sixth is about to be published and we have the seventh as a draft.</a:t>
            </a:r>
            <a:endParaRPr lang="en-US" dirty="0"/>
          </a:p>
          <a:p>
            <a:pPr eaLnBrk="1" hangingPunct="1">
              <a:lnSpc>
                <a:spcPct val="90000"/>
              </a:lnSpc>
            </a:pPr>
            <a:endParaRPr lang="en-US" dirty="0"/>
          </a:p>
        </p:txBody>
      </p:sp>
    </p:spTree>
    <p:extLst>
      <p:ext uri="{BB962C8B-B14F-4D97-AF65-F5344CB8AC3E}">
        <p14:creationId xmlns:p14="http://schemas.microsoft.com/office/powerpoint/2010/main" val="1138056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are just a few of the projects ASFPM</a:t>
            </a:r>
            <a:r>
              <a:rPr lang="en-US" baseline="0" dirty="0"/>
              <a:t> has in the works.  </a:t>
            </a:r>
          </a:p>
          <a:p>
            <a:endParaRPr lang="en-US" baseline="0" dirty="0"/>
          </a:p>
          <a:p>
            <a:r>
              <a:rPr lang="en-US" baseline="0" dirty="0"/>
              <a:t>Capital Improvement Planning for future conditions will result in a Planners Advisory Service report that should be out in the winter of 2020.</a:t>
            </a:r>
          </a:p>
          <a:p>
            <a:endParaRPr lang="en-US" baseline="0" dirty="0"/>
          </a:p>
          <a:p>
            <a:r>
              <a:rPr lang="en-US" baseline="0" dirty="0"/>
              <a:t>The updated elected officials guide will be done in a multi-media format that includes watchable interviews with elected officials, it is due out in late fall of 2019.</a:t>
            </a:r>
          </a:p>
          <a:p>
            <a:endParaRPr lang="en-US" baseline="0" dirty="0"/>
          </a:p>
          <a:p>
            <a:r>
              <a:rPr lang="en-US" baseline="0" dirty="0"/>
              <a:t>The post-flood compliance and building local community capacity is an exciting new initiative of ASFPM’s as a direct result of the legislative change from last October’s DRRA.  An initial white paper on the effort with a conceptual plan will be coming out later this fall.   </a:t>
            </a:r>
          </a:p>
          <a:p>
            <a:endParaRPr lang="en-US" baseline="0" dirty="0"/>
          </a:p>
          <a:p>
            <a:r>
              <a:rPr lang="en-US" baseline="0" dirty="0"/>
              <a:t>The Cooperating Technical Partners Information Exchange webinar series will be hosting a free webinar on the findings of our research into the effectiveness of floodways on September 19</a:t>
            </a:r>
            <a:r>
              <a:rPr lang="en-US" baseline="30000" dirty="0"/>
              <a:t>th</a:t>
            </a:r>
            <a:r>
              <a:rPr lang="en-US" baseline="0" dirty="0"/>
              <a:t> where the topic focusing on the original intent of the floodway will be featured.  </a:t>
            </a:r>
            <a:endParaRPr lang="en-US"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44</a:t>
            </a:fld>
            <a:endParaRPr lang="en-US" dirty="0"/>
          </a:p>
        </p:txBody>
      </p:sp>
    </p:spTree>
    <p:extLst>
      <p:ext uri="{BB962C8B-B14F-4D97-AF65-F5344CB8AC3E}">
        <p14:creationId xmlns:p14="http://schemas.microsoft.com/office/powerpoint/2010/main" val="5440144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195" eaLnBrk="0" hangingPunct="0">
              <a:defRPr b="1">
                <a:solidFill>
                  <a:schemeClr val="tx1"/>
                </a:solidFill>
                <a:latin typeface="Arial" charset="0"/>
              </a:defRPr>
            </a:lvl1pPr>
            <a:lvl2pPr marL="720891" indent="-277265" defTabSz="904195" eaLnBrk="0" hangingPunct="0">
              <a:defRPr b="1">
                <a:solidFill>
                  <a:schemeClr val="tx1"/>
                </a:solidFill>
                <a:latin typeface="Arial" charset="0"/>
              </a:defRPr>
            </a:lvl2pPr>
            <a:lvl3pPr marL="1109063" indent="-221813" defTabSz="904195" eaLnBrk="0" hangingPunct="0">
              <a:defRPr b="1">
                <a:solidFill>
                  <a:schemeClr val="tx1"/>
                </a:solidFill>
                <a:latin typeface="Arial" charset="0"/>
              </a:defRPr>
            </a:lvl3pPr>
            <a:lvl4pPr marL="1552689" indent="-221813" defTabSz="904195" eaLnBrk="0" hangingPunct="0">
              <a:defRPr b="1">
                <a:solidFill>
                  <a:schemeClr val="tx1"/>
                </a:solidFill>
                <a:latin typeface="Arial" charset="0"/>
              </a:defRPr>
            </a:lvl4pPr>
            <a:lvl5pPr marL="1996314" indent="-221813" defTabSz="904195" eaLnBrk="0" hangingPunct="0">
              <a:defRPr b="1">
                <a:solidFill>
                  <a:schemeClr val="tx1"/>
                </a:solidFill>
                <a:latin typeface="Arial" charset="0"/>
              </a:defRPr>
            </a:lvl5pPr>
            <a:lvl6pPr marL="2439940" indent="-221813" defTabSz="904195" eaLnBrk="0" fontAlgn="base" hangingPunct="0">
              <a:spcBef>
                <a:spcPct val="0"/>
              </a:spcBef>
              <a:spcAft>
                <a:spcPct val="0"/>
              </a:spcAft>
              <a:defRPr b="1">
                <a:solidFill>
                  <a:schemeClr val="tx1"/>
                </a:solidFill>
                <a:latin typeface="Arial" charset="0"/>
              </a:defRPr>
            </a:lvl6pPr>
            <a:lvl7pPr marL="2883565" indent="-221813" defTabSz="904195" eaLnBrk="0" fontAlgn="base" hangingPunct="0">
              <a:spcBef>
                <a:spcPct val="0"/>
              </a:spcBef>
              <a:spcAft>
                <a:spcPct val="0"/>
              </a:spcAft>
              <a:defRPr b="1">
                <a:solidFill>
                  <a:schemeClr val="tx1"/>
                </a:solidFill>
                <a:latin typeface="Arial" charset="0"/>
              </a:defRPr>
            </a:lvl7pPr>
            <a:lvl8pPr marL="3327190" indent="-221813" defTabSz="904195" eaLnBrk="0" fontAlgn="base" hangingPunct="0">
              <a:spcBef>
                <a:spcPct val="0"/>
              </a:spcBef>
              <a:spcAft>
                <a:spcPct val="0"/>
              </a:spcAft>
              <a:defRPr b="1">
                <a:solidFill>
                  <a:schemeClr val="tx1"/>
                </a:solidFill>
                <a:latin typeface="Arial" charset="0"/>
              </a:defRPr>
            </a:lvl8pPr>
            <a:lvl9pPr marL="3770815" indent="-221813" defTabSz="904195" eaLnBrk="0" fontAlgn="base" hangingPunct="0">
              <a:spcBef>
                <a:spcPct val="0"/>
              </a:spcBef>
              <a:spcAft>
                <a:spcPct val="0"/>
              </a:spcAft>
              <a:defRPr b="1">
                <a:solidFill>
                  <a:schemeClr val="tx1"/>
                </a:solidFill>
                <a:latin typeface="Arial" charset="0"/>
              </a:defRPr>
            </a:lvl9pPr>
          </a:lstStyle>
          <a:p>
            <a:pPr eaLnBrk="1" hangingPunct="1"/>
            <a:fld id="{55F006F2-4102-465A-A716-7B8CF411E6B8}" type="slidenum">
              <a:rPr lang="en-US" b="0" smtClean="0"/>
              <a:pPr eaLnBrk="1" hangingPunct="1"/>
              <a:t>45</a:t>
            </a:fld>
            <a:endParaRPr lang="en-US" b="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dirty="0"/>
              <a:t>Well those</a:t>
            </a:r>
            <a:r>
              <a:rPr lang="en-US" baseline="0" dirty="0"/>
              <a:t> are just the highlights of the many, many things ASFPM is involved with right now. Remember, ASFPM is your professional organization!  So in closing, I sincerely hope that you are a member of ASFPM’s [STATE NAME] Chapter and if not, please get involved.  State chapters are critical, especially in focusing on state legislation and issues.  </a:t>
            </a:r>
          </a:p>
          <a:p>
            <a:pPr eaLnBrk="1" hangingPunct="1">
              <a:lnSpc>
                <a:spcPct val="90000"/>
              </a:lnSpc>
            </a:pPr>
            <a:endParaRPr lang="en-US" baseline="0" dirty="0"/>
          </a:p>
          <a:p>
            <a:pPr eaLnBrk="1" hangingPunct="1">
              <a:lnSpc>
                <a:spcPct val="90000"/>
              </a:lnSpc>
            </a:pPr>
            <a:r>
              <a:rPr lang="en-US" baseline="0" dirty="0"/>
              <a:t>Remember too, that ASFPM is a direct membership association so if you are not a member of ASFPM, I invite you to join!  For those of that are, thank you for your membership and I hope that you feel that we provide you a good return on your investment in us.  The entire staff in Madison, Wisconsin and our dozens of volunteer leaders work very hard to earn your membership dollar!</a:t>
            </a:r>
          </a:p>
          <a:p>
            <a:pPr eaLnBrk="1" hangingPunct="1">
              <a:lnSpc>
                <a:spcPct val="90000"/>
              </a:lnSpc>
            </a:pPr>
            <a:endParaRPr lang="en-US" dirty="0"/>
          </a:p>
          <a:p>
            <a:pPr eaLnBrk="1" hangingPunct="1">
              <a:lnSpc>
                <a:spcPct val="90000"/>
              </a:lnSpc>
            </a:pPr>
            <a:r>
              <a:rPr lang="en-US" dirty="0"/>
              <a:t>Thank</a:t>
            </a:r>
            <a:r>
              <a:rPr lang="en-US" baseline="0" dirty="0"/>
              <a:t> you.  </a:t>
            </a:r>
            <a:endParaRPr lang="en-US" dirty="0"/>
          </a:p>
        </p:txBody>
      </p:sp>
    </p:spTree>
    <p:extLst>
      <p:ext uri="{BB962C8B-B14F-4D97-AF65-F5344CB8AC3E}">
        <p14:creationId xmlns:p14="http://schemas.microsoft.com/office/powerpoint/2010/main" val="2153912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These</a:t>
            </a:r>
            <a:r>
              <a:rPr lang="en-US" baseline="0" dirty="0"/>
              <a:t> are the major activities, projects, and events funded by the ASFPM Foundation.</a:t>
            </a:r>
          </a:p>
          <a:p>
            <a:pPr marL="228600" indent="-228600">
              <a:buAutoNum type="arabicPeriod"/>
            </a:pPr>
            <a:endParaRPr lang="en-US" baseline="0" dirty="0"/>
          </a:p>
          <a:p>
            <a:pPr marL="228600" indent="-228600">
              <a:buAutoNum type="arabicPeriod"/>
            </a:pPr>
            <a:r>
              <a:rPr lang="en-US" baseline="0" dirty="0"/>
              <a:t>The source of funding for these ASFPM Foundation activities, events, and projects is primarily from donations.</a:t>
            </a:r>
            <a:endParaRPr lang="en-US"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5</a:t>
            </a:fld>
            <a:endParaRPr lang="en-US" dirty="0"/>
          </a:p>
        </p:txBody>
      </p:sp>
    </p:spTree>
    <p:extLst>
      <p:ext uri="{BB962C8B-B14F-4D97-AF65-F5344CB8AC3E}">
        <p14:creationId xmlns:p14="http://schemas.microsoft.com/office/powerpoint/2010/main" val="3225022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6</a:t>
            </a:fld>
            <a:endParaRPr lang="en-US" dirty="0"/>
          </a:p>
        </p:txBody>
      </p:sp>
    </p:spTree>
    <p:extLst>
      <p:ext uri="{BB962C8B-B14F-4D97-AF65-F5344CB8AC3E}">
        <p14:creationId xmlns:p14="http://schemas.microsoft.com/office/powerpoint/2010/main" val="2676833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Started in 2011</a:t>
            </a:r>
          </a:p>
          <a:p>
            <a:pPr marL="228600" indent="-228600">
              <a:buAutoNum type="arabicPeriod"/>
            </a:pPr>
            <a:endParaRPr lang="en-US" dirty="0"/>
          </a:p>
          <a:p>
            <a:pPr marL="228600" indent="-228600">
              <a:buAutoNum type="arabicPeriod"/>
            </a:pPr>
            <a:r>
              <a:rPr lang="en-US" dirty="0"/>
              <a:t>12</a:t>
            </a:r>
            <a:r>
              <a:rPr lang="en-US" baseline="0" dirty="0"/>
              <a:t> State Symposia have been held</a:t>
            </a:r>
          </a:p>
          <a:p>
            <a:pPr marL="228600" indent="-228600">
              <a:buAutoNum type="arabicPeriod"/>
            </a:pPr>
            <a:endParaRPr lang="en-US" baseline="0" dirty="0"/>
          </a:p>
          <a:p>
            <a:pPr marL="228600" indent="-228600">
              <a:buAutoNum type="arabicPeriod"/>
            </a:pPr>
            <a:r>
              <a:rPr lang="en-US" baseline="0" dirty="0"/>
              <a:t>Indiana Chapter held the first State Symposium on April 12, 2011.  Based off of the March 10, 2018 Gilbert F. White National Policy Forum: “Managing Flood Risks and Floodplain Resources.”</a:t>
            </a:r>
          </a:p>
          <a:p>
            <a:pPr marL="228600" indent="-228600">
              <a:buAutoNum type="arabicPeriod"/>
            </a:pPr>
            <a:endParaRPr lang="en-US" baseline="0" dirty="0"/>
          </a:p>
          <a:p>
            <a:pPr marL="228600" indent="-228600">
              <a:buAutoNum type="arabicPeriod"/>
            </a:pPr>
            <a:r>
              <a:rPr lang="en-US" baseline="0" dirty="0"/>
              <a:t>State Symposia based on needs and topics at State level</a:t>
            </a:r>
          </a:p>
          <a:p>
            <a:pPr marL="228600" indent="-228600">
              <a:buAutoNum type="arabicPeriod"/>
            </a:pPr>
            <a:endParaRPr lang="en-US" baseline="0" dirty="0"/>
          </a:p>
          <a:p>
            <a:pPr marL="228600" indent="-228600">
              <a:buAutoNum type="arabicPeriod"/>
            </a:pPr>
            <a:r>
              <a:rPr lang="en-US" baseline="0" dirty="0"/>
              <a:t>2019 State Symposium was held with FMA Chapter (CA, NV, and Hawaii)</a:t>
            </a:r>
          </a:p>
          <a:p>
            <a:pPr marL="228600" indent="-228600">
              <a:buAutoNum type="arabicPeriod"/>
            </a:pPr>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7</a:t>
            </a:fld>
            <a:endParaRPr lang="en-US" dirty="0"/>
          </a:p>
        </p:txBody>
      </p:sp>
    </p:spTree>
    <p:extLst>
      <p:ext uri="{BB962C8B-B14F-4D97-AF65-F5344CB8AC3E}">
        <p14:creationId xmlns:p14="http://schemas.microsoft.com/office/powerpoint/2010/main" val="3480444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Started in 2011</a:t>
            </a:r>
          </a:p>
          <a:p>
            <a:pPr marL="228600" indent="-228600">
              <a:buAutoNum type="arabicPeriod"/>
            </a:pPr>
            <a:endParaRPr lang="en-US" dirty="0"/>
          </a:p>
          <a:p>
            <a:pPr marL="228600" indent="-228600">
              <a:buAutoNum type="arabicPeriod"/>
            </a:pPr>
            <a:r>
              <a:rPr lang="en-US" dirty="0"/>
              <a:t>12</a:t>
            </a:r>
            <a:r>
              <a:rPr lang="en-US" baseline="0" dirty="0"/>
              <a:t> State Symposia have been held</a:t>
            </a:r>
          </a:p>
          <a:p>
            <a:pPr marL="228600" indent="-228600">
              <a:buAutoNum type="arabicPeriod"/>
            </a:pPr>
            <a:endParaRPr lang="en-US" baseline="0" dirty="0"/>
          </a:p>
          <a:p>
            <a:pPr marL="228600" indent="-228600">
              <a:buAutoNum type="arabicPeriod"/>
            </a:pPr>
            <a:r>
              <a:rPr lang="en-US" baseline="0" dirty="0"/>
              <a:t>Indiana Chapter held the first State Symposium on April 12, 2011.  Based off of the March 10, 2018 Gilbert F. White National Policy Forum: “Managing Flood Risks and Floodplain Resources.”</a:t>
            </a:r>
          </a:p>
          <a:p>
            <a:pPr marL="228600" indent="-228600">
              <a:buAutoNum type="arabicPeriod"/>
            </a:pPr>
            <a:endParaRPr lang="en-US" baseline="0" dirty="0"/>
          </a:p>
          <a:p>
            <a:pPr marL="228600" indent="-228600">
              <a:buAutoNum type="arabicPeriod"/>
            </a:pPr>
            <a:r>
              <a:rPr lang="en-US" baseline="0" dirty="0"/>
              <a:t>State Symposia based on needs and topics at State level</a:t>
            </a:r>
          </a:p>
          <a:p>
            <a:pPr marL="228600" indent="-228600">
              <a:buAutoNum type="arabicPeriod"/>
            </a:pPr>
            <a:endParaRPr lang="en-US" baseline="0" dirty="0"/>
          </a:p>
          <a:p>
            <a:pPr marL="228600" indent="-228600">
              <a:buAutoNum type="arabicPeriod"/>
            </a:pPr>
            <a:r>
              <a:rPr lang="en-US" baseline="0" dirty="0"/>
              <a:t>2019 State Symposium was held with FMA Chapter (CA, NV, and Hawaii)</a:t>
            </a:r>
          </a:p>
          <a:p>
            <a:pPr marL="228600" indent="-228600">
              <a:buAutoNum type="arabicPeriod"/>
            </a:pPr>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8</a:t>
            </a:fld>
            <a:endParaRPr lang="en-US" dirty="0"/>
          </a:p>
        </p:txBody>
      </p:sp>
    </p:spTree>
    <p:extLst>
      <p:ext uri="{BB962C8B-B14F-4D97-AF65-F5344CB8AC3E}">
        <p14:creationId xmlns:p14="http://schemas.microsoft.com/office/powerpoint/2010/main" val="3480444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a:t>The 4</a:t>
            </a:r>
            <a:r>
              <a:rPr lang="en-US" baseline="30000" dirty="0"/>
              <a:t>th</a:t>
            </a:r>
            <a:r>
              <a:rPr lang="en-US" baseline="0" dirty="0"/>
              <a:t> Annual Larry A. Larson Speakers Series was held in conjunction with the FMA Conference in Reno, Nevada on September 5</a:t>
            </a:r>
            <a:r>
              <a:rPr lang="en-US" baseline="30000" dirty="0"/>
              <a:t>th</a:t>
            </a:r>
            <a:r>
              <a:rPr lang="en-US" baseline="0" dirty="0"/>
              <a:t>.  The topic was “Big Data.”  This event was a great success.  There were over 400 people in attendance.  The ASFPM Foundation is considering holding future LAL Speaker Series events at State Chapter Conferences.</a:t>
            </a:r>
          </a:p>
          <a:p>
            <a:pPr marL="228600" indent="-228600">
              <a:buAutoNum type="arabicPeriod"/>
            </a:pPr>
            <a:endParaRPr lang="en-US" baseline="0" dirty="0"/>
          </a:p>
          <a:p>
            <a:pPr marL="228600" indent="-228600">
              <a:buAutoNum type="arabicPeriod"/>
            </a:pPr>
            <a:r>
              <a:rPr lang="en-US" baseline="0" dirty="0"/>
              <a:t>The ASFPM Foundation held the 6</a:t>
            </a:r>
            <a:r>
              <a:rPr lang="en-US" baseline="30000" dirty="0"/>
              <a:t>th</a:t>
            </a:r>
            <a:r>
              <a:rPr lang="en-US" baseline="0" dirty="0"/>
              <a:t> Gilbert F. White Forum on March 12-13, 2019 in Washington, DC.  The topic of the forum was “Urban Flooding.”  Over 100 people were in attendance.</a:t>
            </a:r>
          </a:p>
          <a:p>
            <a:pPr marL="228600" indent="-228600">
              <a:buAutoNum type="arabicPeriod"/>
            </a:pPr>
            <a:endParaRPr lang="en-US" baseline="0" dirty="0"/>
          </a:p>
          <a:p>
            <a:pPr marL="228600" indent="-228600">
              <a:buAutoNum type="arabicPeriod"/>
            </a:pPr>
            <a:r>
              <a:rPr lang="en-US" baseline="0" dirty="0"/>
              <a:t>The 5</a:t>
            </a:r>
            <a:r>
              <a:rPr lang="en-US" baseline="30000" dirty="0"/>
              <a:t>th</a:t>
            </a:r>
            <a:r>
              <a:rPr lang="en-US" baseline="0" dirty="0"/>
              <a:t> Annual Larry A. Larson Speaker Series will be held on October 16, 2019 at the New Jersey Chapter Conference.  The topic is “Increasing Our </a:t>
            </a:r>
            <a:r>
              <a:rPr lang="en-US" baseline="0" dirty="0" err="1"/>
              <a:t>Resilence</a:t>
            </a:r>
            <a:r>
              <a:rPr lang="en-US" baseline="0" dirty="0"/>
              <a:t> to Urban Flooding.”</a:t>
            </a:r>
            <a:endParaRPr lang="en-US" dirty="0"/>
          </a:p>
        </p:txBody>
      </p:sp>
      <p:sp>
        <p:nvSpPr>
          <p:cNvPr id="4" name="Slide Number Placeholder 3"/>
          <p:cNvSpPr>
            <a:spLocks noGrp="1"/>
          </p:cNvSpPr>
          <p:nvPr>
            <p:ph type="sldNum" sz="quarter" idx="10"/>
          </p:nvPr>
        </p:nvSpPr>
        <p:spPr/>
        <p:txBody>
          <a:bodyPr/>
          <a:lstStyle/>
          <a:p>
            <a:pPr>
              <a:defRPr/>
            </a:pPr>
            <a:fld id="{62444F60-87C2-4B64-AF39-041CCC8C8D20}" type="slidenum">
              <a:rPr lang="en-US" smtClean="0"/>
              <a:pPr>
                <a:defRPr/>
              </a:pPr>
              <a:t>9</a:t>
            </a:fld>
            <a:endParaRPr lang="en-US" dirty="0"/>
          </a:p>
        </p:txBody>
      </p:sp>
    </p:spTree>
    <p:extLst>
      <p:ext uri="{BB962C8B-B14F-4D97-AF65-F5344CB8AC3E}">
        <p14:creationId xmlns:p14="http://schemas.microsoft.com/office/powerpoint/2010/main" val="7446968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092" name="Group 20"/>
          <p:cNvGrpSpPr>
            <a:grpSpLocks/>
          </p:cNvGrpSpPr>
          <p:nvPr/>
        </p:nvGrpSpPr>
        <p:grpSpPr bwMode="auto">
          <a:xfrm>
            <a:off x="-4763" y="0"/>
            <a:ext cx="9148763" cy="6856413"/>
            <a:chOff x="-3" y="0"/>
            <a:chExt cx="5763" cy="4319"/>
          </a:xfrm>
        </p:grpSpPr>
        <p:sp>
          <p:nvSpPr>
            <p:cNvPr id="3093" name="AutoShape 21"/>
            <p:cNvSpPr>
              <a:spLocks noChangeArrowheads="1"/>
            </p:cNvSpPr>
            <p:nvPr userDrawn="1"/>
          </p:nvSpPr>
          <p:spPr bwMode="gray">
            <a:xfrm>
              <a:off x="24" y="24"/>
              <a:ext cx="5712" cy="4272"/>
            </a:xfrm>
            <a:prstGeom prst="roundRect">
              <a:avLst>
                <a:gd name="adj" fmla="val 6227"/>
              </a:avLst>
            </a:prstGeom>
            <a:noFill/>
            <a:ln w="76200">
              <a:solidFill>
                <a:schemeClr val="bg1"/>
              </a:solidFill>
              <a:round/>
              <a:headEnd/>
              <a:tailEnd/>
            </a:ln>
            <a:effectLst/>
          </p:spPr>
          <p:txBody>
            <a:bodyPr wrap="none" anchor="ctr"/>
            <a:lstStyle/>
            <a:p>
              <a:endParaRPr lang="en-US" dirty="0"/>
            </a:p>
          </p:txBody>
        </p:sp>
        <p:sp>
          <p:nvSpPr>
            <p:cNvPr id="3094" name="Freeform 22"/>
            <p:cNvSpPr>
              <a:spLocks/>
            </p:cNvSpPr>
            <p:nvPr userDrawn="1"/>
          </p:nvSpPr>
          <p:spPr bwMode="gray">
            <a:xfrm>
              <a:off x="0" y="0"/>
              <a:ext cx="288" cy="288"/>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5" name="Freeform 23"/>
            <p:cNvSpPr>
              <a:spLocks/>
            </p:cNvSpPr>
            <p:nvPr userDrawn="1"/>
          </p:nvSpPr>
          <p:spPr bwMode="gray">
            <a:xfrm rot="-5408600">
              <a:off x="-50" y="4030"/>
              <a:ext cx="336" cy="242"/>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6" name="Freeform 24"/>
            <p:cNvSpPr>
              <a:spLocks/>
            </p:cNvSpPr>
            <p:nvPr userDrawn="1"/>
          </p:nvSpPr>
          <p:spPr bwMode="gray">
            <a:xfrm rot="10769190">
              <a:off x="5519" y="4031"/>
              <a:ext cx="232" cy="287"/>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sp>
          <p:nvSpPr>
            <p:cNvPr id="3097" name="Freeform 25"/>
            <p:cNvSpPr>
              <a:spLocks/>
            </p:cNvSpPr>
            <p:nvPr userDrawn="1"/>
          </p:nvSpPr>
          <p:spPr bwMode="gray">
            <a:xfrm rot="5400000">
              <a:off x="5472" y="0"/>
              <a:ext cx="288" cy="288"/>
            </a:xfrm>
            <a:custGeom>
              <a:avLst/>
              <a:gdLst/>
              <a:ahLst/>
              <a:cxnLst>
                <a:cxn ang="0">
                  <a:pos x="0" y="48"/>
                </a:cxn>
                <a:cxn ang="0">
                  <a:pos x="0" y="384"/>
                </a:cxn>
                <a:cxn ang="0">
                  <a:pos x="96" y="192"/>
                </a:cxn>
                <a:cxn ang="0">
                  <a:pos x="192" y="48"/>
                </a:cxn>
                <a:cxn ang="0">
                  <a:pos x="336" y="0"/>
                </a:cxn>
                <a:cxn ang="0">
                  <a:pos x="0" y="0"/>
                </a:cxn>
              </a:cxnLst>
              <a:rect l="0" t="0" r="r" b="b"/>
              <a:pathLst>
                <a:path w="336" h="384">
                  <a:moveTo>
                    <a:pt x="0" y="48"/>
                  </a:moveTo>
                  <a:lnTo>
                    <a:pt x="0" y="384"/>
                  </a:lnTo>
                  <a:lnTo>
                    <a:pt x="96" y="192"/>
                  </a:lnTo>
                  <a:lnTo>
                    <a:pt x="192" y="48"/>
                  </a:lnTo>
                  <a:lnTo>
                    <a:pt x="336" y="0"/>
                  </a:lnTo>
                  <a:lnTo>
                    <a:pt x="0" y="0"/>
                  </a:lnTo>
                </a:path>
              </a:pathLst>
            </a:custGeom>
            <a:solidFill>
              <a:schemeClr val="bg1"/>
            </a:solidFill>
            <a:ln w="9525">
              <a:noFill/>
              <a:round/>
              <a:headEnd/>
              <a:tailEnd/>
            </a:ln>
            <a:effectLst/>
          </p:spPr>
          <p:txBody>
            <a:bodyPr/>
            <a:lstStyle/>
            <a:p>
              <a:endParaRPr lang="en-US" dirty="0"/>
            </a:p>
          </p:txBody>
        </p:sp>
      </p:grpSp>
      <p:sp>
        <p:nvSpPr>
          <p:cNvPr id="3074" name="Rectangle 2"/>
          <p:cNvSpPr>
            <a:spLocks noGrp="1" noChangeArrowheads="1"/>
          </p:cNvSpPr>
          <p:nvPr>
            <p:ph type="ctrTitle"/>
          </p:nvPr>
        </p:nvSpPr>
        <p:spPr bwMode="ltGray">
          <a:xfrm>
            <a:off x="609600" y="2590800"/>
            <a:ext cx="7772400" cy="1066800"/>
          </a:xfrm>
        </p:spPr>
        <p:txBody>
          <a:bodyPr/>
          <a:lstStyle>
            <a:lvl1pPr algn="ctr">
              <a:defRPr sz="4400">
                <a:solidFill>
                  <a:schemeClr val="tx1">
                    <a:lumMod val="75000"/>
                  </a:schemeClr>
                </a:solidFill>
              </a:defRPr>
            </a:lvl1pPr>
          </a:lstStyle>
          <a:p>
            <a:r>
              <a:rPr lang="en-US"/>
              <a:t>Click to edit Master title style</a:t>
            </a:r>
            <a:endParaRPr lang="en-US" dirty="0"/>
          </a:p>
        </p:txBody>
      </p:sp>
      <p:sp>
        <p:nvSpPr>
          <p:cNvPr id="3075" name="Rectangle 3"/>
          <p:cNvSpPr>
            <a:spLocks noGrp="1" noChangeArrowheads="1"/>
          </p:cNvSpPr>
          <p:nvPr>
            <p:ph type="subTitle" idx="1"/>
          </p:nvPr>
        </p:nvSpPr>
        <p:spPr>
          <a:xfrm>
            <a:off x="2057400" y="4191000"/>
            <a:ext cx="6400800" cy="533400"/>
          </a:xfrm>
        </p:spPr>
        <p:txBody>
          <a:bodyPr/>
          <a:lstStyle>
            <a:lvl1pPr marL="0" indent="0" algn="r">
              <a:buFontTx/>
              <a:buNone/>
              <a:defRPr sz="2800">
                <a:solidFill>
                  <a:schemeClr val="tx2"/>
                </a:solidFill>
              </a:defRPr>
            </a:lvl1pPr>
          </a:lstStyle>
          <a:p>
            <a:r>
              <a:rPr lang="en-US"/>
              <a:t>Click to edit Master subtitle style</a:t>
            </a:r>
            <a:endParaRPr lang="en-US" dirty="0"/>
          </a:p>
        </p:txBody>
      </p:sp>
      <p:sp>
        <p:nvSpPr>
          <p:cNvPr id="3076" name="Rectangle 4"/>
          <p:cNvSpPr>
            <a:spLocks noGrp="1" noChangeArrowheads="1"/>
          </p:cNvSpPr>
          <p:nvPr>
            <p:ph type="dt" sz="half" idx="2"/>
          </p:nvPr>
        </p:nvSpPr>
        <p:spPr>
          <a:xfrm>
            <a:off x="457200" y="6245225"/>
            <a:ext cx="2133600" cy="476250"/>
          </a:xfrm>
        </p:spPr>
        <p:txBody>
          <a:bodyPr/>
          <a:lstStyle>
            <a:lvl1pPr>
              <a:defRPr/>
            </a:lvl1pPr>
          </a:lstStyle>
          <a:p>
            <a:pPr>
              <a:defRPr/>
            </a:pPr>
            <a:endParaRPr lang="en-US"/>
          </a:p>
        </p:txBody>
      </p:sp>
      <p:sp>
        <p:nvSpPr>
          <p:cNvPr id="3077" name="Rectangle 5"/>
          <p:cNvSpPr>
            <a:spLocks noGrp="1" noChangeArrowheads="1"/>
          </p:cNvSpPr>
          <p:nvPr>
            <p:ph type="ftr" sz="quarter" idx="3"/>
          </p:nvPr>
        </p:nvSpPr>
        <p:spPr>
          <a:xfrm>
            <a:off x="3124200" y="6245225"/>
            <a:ext cx="2895600" cy="476250"/>
          </a:xfrm>
        </p:spPr>
        <p:txBody>
          <a:bodyPr/>
          <a:lstStyle>
            <a:lvl1pPr>
              <a:defRPr/>
            </a:lvl1pPr>
          </a:lstStyle>
          <a:p>
            <a:pPr>
              <a:defRPr/>
            </a:pPr>
            <a:endParaRPr lang="en-US"/>
          </a:p>
        </p:txBody>
      </p:sp>
      <p:sp>
        <p:nvSpPr>
          <p:cNvPr id="3078" name="Rectangle 6"/>
          <p:cNvSpPr>
            <a:spLocks noGrp="1" noChangeArrowheads="1"/>
          </p:cNvSpPr>
          <p:nvPr>
            <p:ph type="sldNum" sz="quarter" idx="4"/>
          </p:nvPr>
        </p:nvSpPr>
        <p:spPr>
          <a:xfrm>
            <a:off x="6553200" y="6245225"/>
            <a:ext cx="2133600" cy="476250"/>
          </a:xfrm>
        </p:spPr>
        <p:txBody>
          <a:bodyPr/>
          <a:lstStyle>
            <a:lvl1pPr>
              <a:defRPr/>
            </a:lvl1pPr>
          </a:lstStyle>
          <a:p>
            <a:pPr>
              <a:defRPr/>
            </a:pPr>
            <a:fld id="{878F5EBF-8594-4EEC-99BC-41310C267BD6}" type="slidenum">
              <a:rPr lang="en-US" smtClean="0"/>
              <a:pPr>
                <a:defRPr/>
              </a:pPr>
              <a:t>‹#›</a:t>
            </a:fld>
            <a:endParaRPr lang="en-US" dirty="0"/>
          </a:p>
        </p:txBody>
      </p:sp>
      <p:pic>
        <p:nvPicPr>
          <p:cNvPr id="26" name="Picture 6"/>
          <p:cNvPicPr>
            <a:picLocks noChangeAspect="1" noChangeArrowheads="1"/>
          </p:cNvPicPr>
          <p:nvPr/>
        </p:nvPicPr>
        <p:blipFill>
          <a:blip r:embed="rId2" cstate="print"/>
          <a:srcRect/>
          <a:stretch>
            <a:fillRect/>
          </a:stretch>
        </p:blipFill>
        <p:spPr bwMode="auto">
          <a:xfrm>
            <a:off x="0" y="0"/>
            <a:ext cx="9144000" cy="2173574"/>
          </a:xfrm>
          <a:prstGeom prst="rect">
            <a:avLst/>
          </a:prstGeom>
          <a:noFill/>
          <a:ln w="9525">
            <a:noFill/>
            <a:miter lim="800000"/>
            <a:headEnd/>
            <a:tailEnd/>
          </a:ln>
          <a:effectLst/>
        </p:spPr>
      </p:pic>
      <p:pic>
        <p:nvPicPr>
          <p:cNvPr id="1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22E015-5268-41D5-96E5-D5EF75E3988A}"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122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122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8B040D-509A-49B9-8A4A-D77DC7243016}"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6629400" cy="868362"/>
          </a:xfrm>
        </p:spPr>
        <p:txBody>
          <a:bodyPr/>
          <a:lstStyle/>
          <a:p>
            <a:r>
              <a:rPr lang="en-US"/>
              <a:t>Click to edit Master title style</a:t>
            </a:r>
          </a:p>
        </p:txBody>
      </p:sp>
      <p:sp>
        <p:nvSpPr>
          <p:cNvPr id="3" name="Table Placeholder 2"/>
          <p:cNvSpPr>
            <a:spLocks noGrp="1"/>
          </p:cNvSpPr>
          <p:nvPr>
            <p:ph type="tbl" idx="1"/>
          </p:nvPr>
        </p:nvSpPr>
        <p:spPr>
          <a:xfrm>
            <a:off x="457200" y="1447800"/>
            <a:ext cx="8229600" cy="4949825"/>
          </a:xfrm>
        </p:spPr>
        <p:txBody>
          <a:bodyPr/>
          <a:lstStyle/>
          <a:p>
            <a:r>
              <a:rPr lang="en-US"/>
              <a:t>Click icon to add table</a:t>
            </a:r>
            <a:endParaRPr lang="en-US" dirty="0"/>
          </a:p>
        </p:txBody>
      </p:sp>
      <p:sp>
        <p:nvSpPr>
          <p:cNvPr id="4" name="Date Placeholder 3"/>
          <p:cNvSpPr>
            <a:spLocks noGrp="1"/>
          </p:cNvSpPr>
          <p:nvPr>
            <p:ph type="dt" sz="half" idx="10"/>
          </p:nvPr>
        </p:nvSpPr>
        <p:spPr>
          <a:xfrm>
            <a:off x="457200" y="6477000"/>
            <a:ext cx="2133600" cy="244475"/>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477000"/>
            <a:ext cx="2895600" cy="244475"/>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477000"/>
            <a:ext cx="2133600" cy="244475"/>
          </a:xfrm>
        </p:spPr>
        <p:txBody>
          <a:bodyPr/>
          <a:lstStyle>
            <a:lvl1pPr>
              <a:defRPr/>
            </a:lvl1pPr>
          </a:lstStyle>
          <a:p>
            <a:pPr>
              <a:defRPr/>
            </a:pPr>
            <a:fld id="{F1D2701F-39FE-4E70-8210-287878490827}" type="slidenum">
              <a:rPr lang="en-US" smtClean="0"/>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138" y="1864785"/>
            <a:ext cx="6291262" cy="4250268"/>
          </a:xfrm>
        </p:spPr>
        <p:txBody>
          <a:bodyPr/>
          <a:lstStyle>
            <a:lvl1pPr>
              <a:lnSpc>
                <a:spcPct val="100000"/>
              </a:lnSpc>
              <a:spcBef>
                <a:spcPts val="0"/>
              </a:spcBef>
              <a:defRPr sz="2400"/>
            </a:lvl1pPr>
            <a:lvl2pPr>
              <a:defRPr sz="2400"/>
            </a:lvl2pPr>
            <a:lvl3pPr>
              <a:defRPr sz="1800"/>
            </a:lvl3pPr>
            <a:lvl4pPr marL="685800" indent="-228600">
              <a:buSzPct val="75000"/>
              <a:buFont typeface="Courier New" panose="02070309020205020404" pitchFamily="49" charset="0"/>
              <a:buChar char="o"/>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4"/>
          <p:cNvSpPr>
            <a:spLocks noGrp="1"/>
          </p:cNvSpPr>
          <p:nvPr>
            <p:ph type="title"/>
          </p:nvPr>
        </p:nvSpPr>
        <p:spPr>
          <a:xfrm>
            <a:off x="338138" y="613939"/>
            <a:ext cx="7798786" cy="778829"/>
          </a:xfrm>
        </p:spPr>
        <p:txBody>
          <a:bodyPr/>
          <a:lstStyle>
            <a:lvl1pPr>
              <a:defRPr b="1">
                <a:solidFill>
                  <a:srgbClr val="0073AE"/>
                </a:solidFill>
              </a:defRPr>
            </a:lvl1pPr>
          </a:lstStyle>
          <a:p>
            <a:r>
              <a:rPr lang="en-US" dirty="0"/>
              <a:t>Click to edit Master title style</a:t>
            </a:r>
          </a:p>
        </p:txBody>
      </p:sp>
    </p:spTree>
    <p:extLst>
      <p:ext uri="{BB962C8B-B14F-4D97-AF65-F5344CB8AC3E}">
        <p14:creationId xmlns:p14="http://schemas.microsoft.com/office/powerpoint/2010/main" val="2697000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4477" y="1035602"/>
            <a:ext cx="7886700" cy="829793"/>
          </a:xfrm>
          <a:prstGeom prst="rect">
            <a:avLst/>
          </a:prstGeom>
        </p:spPr>
        <p:txBody>
          <a:bodyPr/>
          <a:lstStyle>
            <a:lvl1pPr algn="l">
              <a:defRPr sz="3200">
                <a:solidFill>
                  <a:srgbClr val="003B52"/>
                </a:solidFill>
              </a:defRPr>
            </a:lvl1pPr>
          </a:lstStyle>
          <a:p>
            <a:r>
              <a:rPr lang="en-US" dirty="0"/>
              <a:t>Click to edit slide title</a:t>
            </a:r>
          </a:p>
        </p:txBody>
      </p:sp>
      <p:sp>
        <p:nvSpPr>
          <p:cNvPr id="11" name="Slide Number Placeholder 8"/>
          <p:cNvSpPr>
            <a:spLocks noGrp="1"/>
          </p:cNvSpPr>
          <p:nvPr>
            <p:ph type="sldNum" sz="quarter" idx="12"/>
          </p:nvPr>
        </p:nvSpPr>
        <p:spPr>
          <a:xfrm>
            <a:off x="6632121" y="5937593"/>
            <a:ext cx="2057400" cy="486833"/>
          </a:xfrm>
          <a:prstGeom prst="rect">
            <a:avLst/>
          </a:prstGeom>
        </p:spPr>
        <p:txBody>
          <a:bodyPr/>
          <a:lstStyle>
            <a:lvl1pPr algn="r">
              <a:defRPr sz="1000">
                <a:solidFill>
                  <a:schemeClr val="bg2">
                    <a:lumMod val="50000"/>
                  </a:schemeClr>
                </a:solidFill>
              </a:defRPr>
            </a:lvl1pPr>
          </a:lstStyle>
          <a:p>
            <a:fld id="{C5524CDC-1010-4F1A-817F-9166A84A576D}" type="slidenum">
              <a:rPr lang="en-US" smtClean="0"/>
              <a:pPr/>
              <a:t>‹#›</a:t>
            </a:fld>
            <a:endParaRPr lang="en-US"/>
          </a:p>
        </p:txBody>
      </p:sp>
      <p:sp>
        <p:nvSpPr>
          <p:cNvPr id="13" name="Content Placeholder 12"/>
          <p:cNvSpPr>
            <a:spLocks noGrp="1"/>
          </p:cNvSpPr>
          <p:nvPr>
            <p:ph sz="quarter" idx="13"/>
          </p:nvPr>
        </p:nvSpPr>
        <p:spPr>
          <a:xfrm>
            <a:off x="454477" y="1877629"/>
            <a:ext cx="7886700" cy="3835400"/>
          </a:xfrm>
          <a:prstGeom prst="rect">
            <a:avLst/>
          </a:prstGeom>
        </p:spPr>
        <p:txBody>
          <a:bodyPr/>
          <a:lstStyle>
            <a:lvl1pPr marL="164592" indent="-164592" algn="l" defTabSz="457200" rtl="0" eaLnBrk="1" latinLnBrk="0" hangingPunct="1">
              <a:lnSpc>
                <a:spcPct val="120000"/>
              </a:lnSpc>
              <a:buFont typeface="Arial"/>
              <a:buChar char="•"/>
              <a:defRPr lang="en-US" sz="2000" kern="1200" dirty="0" smtClean="0">
                <a:solidFill>
                  <a:srgbClr val="7F7F7F"/>
                </a:solidFill>
                <a:latin typeface="+mn-lt"/>
                <a:ea typeface="+mn-ea"/>
                <a:cs typeface="+mn-cs"/>
              </a:defRPr>
            </a:lvl1pPr>
            <a:lvl2pPr marL="800100" indent="-342900" algn="l" defTabSz="457200" rtl="0" eaLnBrk="1" latinLnBrk="0" hangingPunct="1">
              <a:lnSpc>
                <a:spcPct val="120000"/>
              </a:lnSpc>
              <a:buFont typeface="Arial"/>
              <a:buChar char="•"/>
              <a:defRPr lang="en-US" sz="2000" kern="1200" baseline="0" dirty="0" smtClean="0">
                <a:solidFill>
                  <a:srgbClr val="7F7F7F"/>
                </a:solidFill>
                <a:latin typeface="+mn-lt"/>
                <a:ea typeface="+mn-ea"/>
                <a:cs typeface="+mn-cs"/>
              </a:defRPr>
            </a:lvl2pPr>
            <a:lvl3pPr marL="1257300" indent="-342900" algn="l" defTabSz="457200" rtl="0" eaLnBrk="1" latinLnBrk="0" hangingPunct="1">
              <a:lnSpc>
                <a:spcPct val="120000"/>
              </a:lnSpc>
              <a:buFont typeface="Arial"/>
              <a:buChar char="•"/>
              <a:defRPr lang="en-US" sz="2000" kern="1200" baseline="0" dirty="0" smtClean="0">
                <a:solidFill>
                  <a:srgbClr val="7F7F7F"/>
                </a:solidFill>
                <a:latin typeface="+mn-lt"/>
                <a:ea typeface="+mn-ea"/>
                <a:cs typeface="+mn-cs"/>
              </a:defRPr>
            </a:lvl3pPr>
            <a:lvl4pPr marL="1778508" indent="-164592" algn="l" defTabSz="457200" rtl="0" eaLnBrk="1" latinLnBrk="0" hangingPunct="1">
              <a:lnSpc>
                <a:spcPct val="120000"/>
              </a:lnSpc>
              <a:buFont typeface="Arial"/>
              <a:buChar char="•"/>
              <a:defRPr lang="en-US" sz="2000" kern="1200" dirty="0" smtClean="0">
                <a:solidFill>
                  <a:srgbClr val="7F7F7F"/>
                </a:solidFill>
                <a:latin typeface="+mn-lt"/>
                <a:ea typeface="+mn-ea"/>
                <a:cs typeface="+mn-cs"/>
              </a:defRPr>
            </a:lvl4pPr>
            <a:lvl5pPr marL="2235708" indent="-164592" algn="l" defTabSz="457200" rtl="0" eaLnBrk="1" latinLnBrk="0" hangingPunct="1">
              <a:lnSpc>
                <a:spcPct val="120000"/>
              </a:lnSpc>
              <a:buFont typeface="Arial"/>
              <a:buChar char="•"/>
              <a:defRPr lang="en-US" sz="2000" kern="1200" baseline="0" dirty="0">
                <a:solidFill>
                  <a:srgbClr val="7F7F7F"/>
                </a:solidFill>
                <a:latin typeface="+mn-lt"/>
                <a:ea typeface="+mn-ea"/>
                <a:cs typeface="+mn-cs"/>
              </a:defRPr>
            </a:lvl5pPr>
          </a:lstStyle>
          <a:p>
            <a:pPr lvl="0"/>
            <a:r>
              <a:rPr lang="en-US" dirty="0"/>
              <a:t>Click to edit Master text styles</a:t>
            </a:r>
          </a:p>
          <a:p>
            <a:pPr marL="621792" lvl="1" indent="-164592" algn="l" defTabSz="457200" rtl="0" eaLnBrk="1" latinLnBrk="0" hangingPunct="1">
              <a:lnSpc>
                <a:spcPct val="120000"/>
              </a:lnSpc>
              <a:buFont typeface="Arial"/>
              <a:buChar char="•"/>
            </a:pPr>
            <a:r>
              <a:rPr lang="en-US" dirty="0"/>
              <a:t>Second level</a:t>
            </a:r>
          </a:p>
          <a:p>
            <a:pPr marL="1078992" lvl="2" indent="-164592" algn="l" defTabSz="457200" rtl="0" eaLnBrk="1" latinLnBrk="0" hangingPunct="1">
              <a:lnSpc>
                <a:spcPct val="120000"/>
              </a:lnSpc>
              <a:buFont typeface="Arial"/>
              <a:buChar char="•"/>
            </a:pPr>
            <a:r>
              <a:rPr lang="en-US" dirty="0"/>
              <a:t>Third level</a:t>
            </a:r>
          </a:p>
          <a:p>
            <a:pPr marL="1600200" lvl="3" indent="-164592" algn="l" defTabSz="457200" rtl="0" eaLnBrk="1" latinLnBrk="0" hangingPunct="1">
              <a:lnSpc>
                <a:spcPct val="120000"/>
              </a:lnSpc>
              <a:buFont typeface="Arial"/>
              <a:buChar char="•"/>
            </a:pPr>
            <a:r>
              <a:rPr lang="en-US" dirty="0"/>
              <a:t>Fourth level</a:t>
            </a:r>
          </a:p>
          <a:p>
            <a:pPr marL="2057400" lvl="4" indent="-164592" algn="l" defTabSz="457200" rtl="0" eaLnBrk="1" latinLnBrk="0" hangingPunct="1">
              <a:lnSpc>
                <a:spcPct val="120000"/>
              </a:lnSpc>
              <a:buFont typeface="Arial"/>
              <a:buChar char="•"/>
            </a:pPr>
            <a:r>
              <a:rPr lang="en-US" dirty="0"/>
              <a:t>Fifth level</a:t>
            </a:r>
          </a:p>
        </p:txBody>
      </p:sp>
    </p:spTree>
    <p:extLst>
      <p:ext uri="{BB962C8B-B14F-4D97-AF65-F5344CB8AC3E}">
        <p14:creationId xmlns:p14="http://schemas.microsoft.com/office/powerpoint/2010/main" val="343414070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With Im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138" y="1864785"/>
            <a:ext cx="6291262" cy="4250268"/>
          </a:xfrm>
        </p:spPr>
        <p:txBody>
          <a:bodyPr/>
          <a:lstStyle>
            <a:lvl1pPr>
              <a:lnSpc>
                <a:spcPct val="100000"/>
              </a:lnSpc>
              <a:spcBef>
                <a:spcPts val="0"/>
              </a:spcBef>
              <a:defRPr sz="2400"/>
            </a:lvl1pPr>
            <a:lvl2pPr>
              <a:defRPr sz="2400"/>
            </a:lvl2pPr>
            <a:lvl3pPr>
              <a:defRPr sz="1800"/>
            </a:lvl3pPr>
            <a:lvl4pPr marL="685800" indent="-228600">
              <a:buSzPct val="75000"/>
              <a:buFont typeface="Courier New" panose="02070309020205020404" pitchFamily="49" charset="0"/>
              <a:buChar char="o"/>
              <a:defRPr sz="15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4"/>
          <p:cNvSpPr>
            <a:spLocks noGrp="1"/>
          </p:cNvSpPr>
          <p:nvPr>
            <p:ph type="title"/>
          </p:nvPr>
        </p:nvSpPr>
        <p:spPr>
          <a:xfrm>
            <a:off x="338138" y="613939"/>
            <a:ext cx="7798786" cy="778829"/>
          </a:xfrm>
        </p:spPr>
        <p:txBody>
          <a:bodyPr/>
          <a:lstStyle>
            <a:lvl1pPr>
              <a:defRPr b="1">
                <a:solidFill>
                  <a:srgbClr val="0073AE"/>
                </a:solidFill>
              </a:defRPr>
            </a:lvl1pPr>
          </a:lstStyle>
          <a:p>
            <a:r>
              <a:rPr lang="en-US" dirty="0"/>
              <a:t>Click to edit Master title style</a:t>
            </a:r>
          </a:p>
        </p:txBody>
      </p:sp>
    </p:spTree>
    <p:extLst>
      <p:ext uri="{BB962C8B-B14F-4D97-AF65-F5344CB8AC3E}">
        <p14:creationId xmlns:p14="http://schemas.microsoft.com/office/powerpoint/2010/main" val="2697000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065BA55-098B-41E6-A094-2B069BA940DB}"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24AA9-D48B-4607-A3F1-C39C2F7AC83E}" type="slidenum">
              <a:rPr lang="en-US" smtClean="0"/>
              <a:t>‹#›</a:t>
            </a:fld>
            <a:endParaRPr lang="en-US"/>
          </a:p>
        </p:txBody>
      </p:sp>
    </p:spTree>
    <p:extLst>
      <p:ext uri="{BB962C8B-B14F-4D97-AF65-F5344CB8AC3E}">
        <p14:creationId xmlns:p14="http://schemas.microsoft.com/office/powerpoint/2010/main" val="1354459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65BA55-098B-41E6-A094-2B069BA940DB}"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24AA9-D48B-4607-A3F1-C39C2F7AC83E}" type="slidenum">
              <a:rPr lang="en-US" smtClean="0"/>
              <a:t>‹#›</a:t>
            </a:fld>
            <a:endParaRPr lang="en-US"/>
          </a:p>
        </p:txBody>
      </p:sp>
    </p:spTree>
    <p:extLst>
      <p:ext uri="{BB962C8B-B14F-4D97-AF65-F5344CB8AC3E}">
        <p14:creationId xmlns:p14="http://schemas.microsoft.com/office/powerpoint/2010/main" val="114918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65BA55-098B-41E6-A094-2B069BA940DB}"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24AA9-D48B-4607-A3F1-C39C2F7AC83E}" type="slidenum">
              <a:rPr lang="en-US" smtClean="0"/>
              <a:t>‹#›</a:t>
            </a:fld>
            <a:endParaRPr lang="en-US"/>
          </a:p>
        </p:txBody>
      </p:sp>
    </p:spTree>
    <p:extLst>
      <p:ext uri="{BB962C8B-B14F-4D97-AF65-F5344CB8AC3E}">
        <p14:creationId xmlns:p14="http://schemas.microsoft.com/office/powerpoint/2010/main" val="2289489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65BA55-098B-41E6-A094-2B069BA940DB}"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24AA9-D48B-4607-A3F1-C39C2F7AC83E}" type="slidenum">
              <a:rPr lang="en-US" smtClean="0"/>
              <a:t>‹#›</a:t>
            </a:fld>
            <a:endParaRPr lang="en-US"/>
          </a:p>
        </p:txBody>
      </p:sp>
    </p:spTree>
    <p:extLst>
      <p:ext uri="{BB962C8B-B14F-4D97-AF65-F5344CB8AC3E}">
        <p14:creationId xmlns:p14="http://schemas.microsoft.com/office/powerpoint/2010/main" val="37187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tx1">
                    <a:lumMod val="75000"/>
                  </a:schemeClr>
                </a:solidFill>
              </a:defRPr>
            </a:lvl1pPr>
            <a:lvl2pPr>
              <a:defRPr>
                <a:solidFill>
                  <a:schemeClr val="tx1">
                    <a:lumMod val="75000"/>
                  </a:schemeClr>
                </a:solidFill>
              </a:defRPr>
            </a:lvl2pPr>
            <a:lvl3pPr>
              <a:defRPr>
                <a:solidFill>
                  <a:schemeClr val="tx1">
                    <a:lumMod val="75000"/>
                  </a:schemeClr>
                </a:solidFill>
              </a:defRPr>
            </a:lvl3pPr>
            <a:lvl4pPr>
              <a:defRPr>
                <a:solidFill>
                  <a:schemeClr val="tx1">
                    <a:lumMod val="75000"/>
                  </a:schemeClr>
                </a:solidFill>
              </a:defRPr>
            </a:lvl4pPr>
            <a:lvl5pP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57CB49-F08F-4619-808B-68261B066031}"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65BA55-098B-41E6-A094-2B069BA940DB}" type="datetimeFigureOut">
              <a:rPr lang="en-US" smtClean="0"/>
              <a:t>2/11/2020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24AA9-D48B-4607-A3F1-C39C2F7AC83E}" type="slidenum">
              <a:rPr lang="en-US" smtClean="0"/>
              <a:t>‹#›</a:t>
            </a:fld>
            <a:endParaRPr lang="en-US"/>
          </a:p>
        </p:txBody>
      </p:sp>
    </p:spTree>
    <p:extLst>
      <p:ext uri="{BB962C8B-B14F-4D97-AF65-F5344CB8AC3E}">
        <p14:creationId xmlns:p14="http://schemas.microsoft.com/office/powerpoint/2010/main" val="22389077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65BA55-098B-41E6-A094-2B069BA940DB}" type="datetimeFigureOut">
              <a:rPr lang="en-US" smtClean="0"/>
              <a:t>2/11/2020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24AA9-D48B-4607-A3F1-C39C2F7AC83E}" type="slidenum">
              <a:rPr lang="en-US" smtClean="0"/>
              <a:t>‹#›</a:t>
            </a:fld>
            <a:endParaRPr lang="en-US"/>
          </a:p>
        </p:txBody>
      </p:sp>
    </p:spTree>
    <p:extLst>
      <p:ext uri="{BB962C8B-B14F-4D97-AF65-F5344CB8AC3E}">
        <p14:creationId xmlns:p14="http://schemas.microsoft.com/office/powerpoint/2010/main" val="3526492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65BA55-098B-41E6-A094-2B069BA940DB}" type="datetimeFigureOut">
              <a:rPr lang="en-US" smtClean="0"/>
              <a:t>2/11/2020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24AA9-D48B-4607-A3F1-C39C2F7AC83E}" type="slidenum">
              <a:rPr lang="en-US" smtClean="0"/>
              <a:t>‹#›</a:t>
            </a:fld>
            <a:endParaRPr lang="en-US"/>
          </a:p>
        </p:txBody>
      </p:sp>
    </p:spTree>
    <p:extLst>
      <p:ext uri="{BB962C8B-B14F-4D97-AF65-F5344CB8AC3E}">
        <p14:creationId xmlns:p14="http://schemas.microsoft.com/office/powerpoint/2010/main" val="2436569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65BA55-098B-41E6-A094-2B069BA940DB}"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24AA9-D48B-4607-A3F1-C39C2F7AC83E}" type="slidenum">
              <a:rPr lang="en-US" smtClean="0"/>
              <a:t>‹#›</a:t>
            </a:fld>
            <a:endParaRPr lang="en-US"/>
          </a:p>
        </p:txBody>
      </p:sp>
    </p:spTree>
    <p:extLst>
      <p:ext uri="{BB962C8B-B14F-4D97-AF65-F5344CB8AC3E}">
        <p14:creationId xmlns:p14="http://schemas.microsoft.com/office/powerpoint/2010/main" val="861487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65BA55-098B-41E6-A094-2B069BA940DB}" type="datetimeFigureOut">
              <a:rPr lang="en-US" smtClean="0"/>
              <a:t>2/11/2020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24AA9-D48B-4607-A3F1-C39C2F7AC83E}" type="slidenum">
              <a:rPr lang="en-US" smtClean="0"/>
              <a:t>‹#›</a:t>
            </a:fld>
            <a:endParaRPr lang="en-US"/>
          </a:p>
        </p:txBody>
      </p:sp>
    </p:spTree>
    <p:extLst>
      <p:ext uri="{BB962C8B-B14F-4D97-AF65-F5344CB8AC3E}">
        <p14:creationId xmlns:p14="http://schemas.microsoft.com/office/powerpoint/2010/main" val="4027193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65BA55-098B-41E6-A094-2B069BA940DB}"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24AA9-D48B-4607-A3F1-C39C2F7AC83E}" type="slidenum">
              <a:rPr lang="en-US" smtClean="0"/>
              <a:t>‹#›</a:t>
            </a:fld>
            <a:endParaRPr lang="en-US"/>
          </a:p>
        </p:txBody>
      </p:sp>
    </p:spTree>
    <p:extLst>
      <p:ext uri="{BB962C8B-B14F-4D97-AF65-F5344CB8AC3E}">
        <p14:creationId xmlns:p14="http://schemas.microsoft.com/office/powerpoint/2010/main" val="1221868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65BA55-098B-41E6-A094-2B069BA940DB}" type="datetimeFigureOut">
              <a:rPr lang="en-US" smtClean="0"/>
              <a:t>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24AA9-D48B-4607-A3F1-C39C2F7AC83E}" type="slidenum">
              <a:rPr lang="en-US" smtClean="0"/>
              <a:t>‹#›</a:t>
            </a:fld>
            <a:endParaRPr lang="en-US"/>
          </a:p>
        </p:txBody>
      </p:sp>
    </p:spTree>
    <p:extLst>
      <p:ext uri="{BB962C8B-B14F-4D97-AF65-F5344CB8AC3E}">
        <p14:creationId xmlns:p14="http://schemas.microsoft.com/office/powerpoint/2010/main" val="1701330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517971D7-5A25-40F4-A30C-D8FC6A7C277E}" type="datetimeFigureOut">
              <a:rPr lang="en-US">
                <a:solidFill>
                  <a:srgbClr val="000000"/>
                </a:solidFill>
              </a:rPr>
              <a:pPr>
                <a:defRPr/>
              </a:pPr>
              <a:t>2/11/2020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9126BC-661E-4263-A414-C3B602CE53D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4A822F3B-25D5-443A-B862-5C5B4343D17A}" type="datetimeFigureOut">
              <a:rPr lang="en-US">
                <a:solidFill>
                  <a:srgbClr val="000000"/>
                </a:solidFill>
              </a:rPr>
              <a:pPr>
                <a:defRPr/>
              </a:pPr>
              <a:t>2/11/2020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E73561-9979-4CE7-9C21-759083068EE5}"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35E2A11-D4D1-486C-85C0-CB3269EAC7E8}" type="datetimeFigureOut">
              <a:rPr lang="en-US">
                <a:solidFill>
                  <a:srgbClr val="000000"/>
                </a:solidFill>
              </a:rPr>
              <a:pPr>
                <a:defRPr/>
              </a:pPr>
              <a:t>2/11/2020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6ED10D-CFAD-4690-8DB1-CB8C9289C937}"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37D766-4C75-421F-8F3A-E58C589AA6C1}" type="slidenum">
              <a:rPr lang="en-US" smtClean="0"/>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0A56F0C9-F4AC-4716-9FF7-FEA689BCFBFE}" type="datetimeFigureOut">
              <a:rPr lang="en-US">
                <a:solidFill>
                  <a:srgbClr val="000000"/>
                </a:solidFill>
              </a:rPr>
              <a:pPr>
                <a:defRPr/>
              </a:pPr>
              <a:t>2/11/2020</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E2B8D5-3069-453F-A5DB-8D7A26874B75}"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5D4712DA-AE90-4904-A60F-1D08FF58B79B}" type="datetimeFigureOut">
              <a:rPr lang="en-US">
                <a:solidFill>
                  <a:srgbClr val="000000"/>
                </a:solidFill>
              </a:rPr>
              <a:pPr>
                <a:defRPr/>
              </a:pPr>
              <a:t>2/11/2020</a:t>
            </a:fld>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34D6603-2911-48C4-AABD-38CADB0604CC}"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CCC0D04-34D7-40FA-AB27-7CB516089ED4}" type="datetimeFigureOut">
              <a:rPr lang="en-US">
                <a:solidFill>
                  <a:srgbClr val="000000"/>
                </a:solidFill>
              </a:rPr>
              <a:pPr>
                <a:defRPr/>
              </a:pPr>
              <a:t>2/11/2020</a:t>
            </a:fld>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30B79-E0A8-432D-9701-F1777AE29C4D}"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0951413-9825-4A4D-B59B-1526435048EB}" type="datetimeFigureOut">
              <a:rPr lang="en-US">
                <a:solidFill>
                  <a:srgbClr val="000000"/>
                </a:solidFill>
              </a:rPr>
              <a:pPr>
                <a:defRPr/>
              </a:pPr>
              <a:t>2/11/2020</a:t>
            </a:fld>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6D9346-C092-44C9-A4DC-3A2F816F2CA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380D1F0-E91A-47D6-AB49-4C27B42862A8}" type="datetimeFigureOut">
              <a:rPr lang="en-US">
                <a:solidFill>
                  <a:srgbClr val="000000"/>
                </a:solidFill>
              </a:rPr>
              <a:pPr>
                <a:defRPr/>
              </a:pPr>
              <a:t>2/11/2020</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96D3BBD-4217-40C0-8156-661FF5D3E9CA}"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952C74B-D436-42D8-9130-7D2F3E2CD9C6}" type="datetimeFigureOut">
              <a:rPr lang="en-US">
                <a:solidFill>
                  <a:srgbClr val="000000"/>
                </a:solidFill>
              </a:rPr>
              <a:pPr>
                <a:defRPr/>
              </a:pPr>
              <a:t>2/11/2020</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BCAF0E-DAB6-4A77-90AE-70AF2F15FC4D}"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8056316-C70F-406A-8DEF-ADD5820F970B}" type="datetimeFigureOut">
              <a:rPr lang="en-US">
                <a:solidFill>
                  <a:srgbClr val="000000"/>
                </a:solidFill>
              </a:rPr>
              <a:pPr>
                <a:defRPr/>
              </a:pPr>
              <a:t>2/11/2020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85A5D3-59FB-4291-87F2-67AB6CCED700}"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558873EA-B9D4-4E89-A8CC-34F10285BE04}" type="datetimeFigureOut">
              <a:rPr lang="en-US">
                <a:solidFill>
                  <a:srgbClr val="000000"/>
                </a:solidFill>
              </a:rPr>
              <a:pPr>
                <a:defRPr/>
              </a:pPr>
              <a:t>2/11/2020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8AB6C-962E-49B1-9C78-FB80741157B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F3835D56-C008-44D5-BA22-587FFAF8362A}" type="datetimeFigureOut">
              <a:rPr lang="en-US">
                <a:solidFill>
                  <a:srgbClr val="000000"/>
                </a:solidFill>
              </a:rPr>
              <a:pPr>
                <a:defRPr/>
              </a:pPr>
              <a:t>2/11/2020</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45C19A-138A-4E96-9F40-1259C1DB0286}"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25963"/>
          </a:xfrm>
        </p:spPr>
        <p:txBody>
          <a:bodyPr/>
          <a:lstStyle/>
          <a:p>
            <a:pPr lvl="0"/>
            <a:r>
              <a:rPr lang="en-US" noProof="0"/>
              <a:t>Click icon to add SmartArt graphic</a:t>
            </a:r>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fld id="{7C29CF33-94EF-47F7-B687-6172C09FFD78}" type="datetimeFigureOut">
              <a:rPr lang="en-US">
                <a:solidFill>
                  <a:srgbClr val="000000"/>
                </a:solidFill>
              </a:rPr>
              <a:pPr>
                <a:defRPr/>
              </a:pPr>
              <a:t>2/11/2020</a:t>
            </a:fld>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C18EBD-7DEF-4FBC-A644-5B1C355AB66C}"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4949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08CC157-006C-4D3B-A73D-F778939CD428}" type="slidenum">
              <a:rPr lang="en-US" smtClean="0"/>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181F0B0-8B70-425A-831C-616F340F240B}" type="datetimeFigureOut">
              <a:rPr lang="en-US">
                <a:solidFill>
                  <a:srgbClr val="000000"/>
                </a:solidFill>
              </a:rPr>
              <a:pPr>
                <a:defRPr/>
              </a:pPr>
              <a:t>2/11/2020</a:t>
            </a:fld>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5A9B894-B261-4EA2-9461-B56A7ED9BE51}" type="slidenum">
              <a:rPr lang="en-US">
                <a:solidFill>
                  <a:srgbClr val="000000"/>
                </a:solidFill>
              </a:rPr>
              <a:pPr>
                <a:defRPr/>
              </a:pPr>
              <a:t>‹#›</a:t>
            </a:fld>
            <a:endParaRPr lang="en-US" dirty="0">
              <a:solidFill>
                <a:srgbClr val="000000"/>
              </a:solidFill>
            </a:endParaRPr>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296C382-50E6-42A2-B4BC-9B5B4E660469}"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00B5092-24A8-47DC-A3BF-7F6A46819C4E}"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F30B1B4-5495-423E-A5FC-603A92E1F61A}"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26B15C0-7580-492A-962F-8D5E29E0DDAE}"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9493A96-17A5-45E1-9A1F-93F5D13BBE04}"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3.jpe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grpSp>
        <p:nvGrpSpPr>
          <p:cNvPr id="1035" name="Group 11"/>
          <p:cNvGrpSpPr>
            <a:grpSpLocks/>
          </p:cNvGrpSpPr>
          <p:nvPr/>
        </p:nvGrpSpPr>
        <p:grpSpPr bwMode="auto">
          <a:xfrm>
            <a:off x="0" y="285750"/>
            <a:ext cx="9156700" cy="911225"/>
            <a:chOff x="-1" y="196"/>
            <a:chExt cx="5768" cy="635"/>
          </a:xfrm>
        </p:grpSpPr>
        <p:sp>
          <p:nvSpPr>
            <p:cNvPr id="1036" name="Rectangle 12"/>
            <p:cNvSpPr>
              <a:spLocks noChangeArrowheads="1"/>
            </p:cNvSpPr>
            <p:nvPr userDrawn="1"/>
          </p:nvSpPr>
          <p:spPr bwMode="gray">
            <a:xfrm>
              <a:off x="1" y="196"/>
              <a:ext cx="5766" cy="635"/>
            </a:xfrm>
            <a:prstGeom prst="rect">
              <a:avLst/>
            </a:prstGeom>
            <a:gradFill rotWithShape="1">
              <a:gsLst>
                <a:gs pos="0">
                  <a:schemeClr val="accent1"/>
                </a:gs>
                <a:gs pos="100000">
                  <a:schemeClr val="tx1"/>
                </a:gs>
              </a:gsLst>
              <a:lin ang="0" scaled="1"/>
            </a:gradFill>
            <a:ln w="9525">
              <a:noFill/>
              <a:miter lim="800000"/>
              <a:headEnd/>
              <a:tailEnd/>
            </a:ln>
            <a:effectLst/>
          </p:spPr>
          <p:txBody>
            <a:bodyPr wrap="none" anchor="ctr"/>
            <a:lstStyle/>
            <a:p>
              <a:endParaRPr lang="en-US" dirty="0"/>
            </a:p>
          </p:txBody>
        </p:sp>
        <p:sp>
          <p:nvSpPr>
            <p:cNvPr id="1037" name="Freeform 13"/>
            <p:cNvSpPr>
              <a:spLocks/>
            </p:cNvSpPr>
            <p:nvPr userDrawn="1"/>
          </p:nvSpPr>
          <p:spPr bwMode="gray">
            <a:xfrm flipH="1" flipV="1">
              <a:off x="2265" y="196"/>
              <a:ext cx="3497" cy="226"/>
            </a:xfrm>
            <a:custGeom>
              <a:avLst/>
              <a:gdLst/>
              <a:ahLst/>
              <a:cxnLst>
                <a:cxn ang="0">
                  <a:pos x="45" y="590"/>
                </a:cxn>
                <a:cxn ang="0">
                  <a:pos x="1497" y="590"/>
                </a:cxn>
                <a:cxn ang="0">
                  <a:pos x="0" y="0"/>
                </a:cxn>
                <a:cxn ang="0">
                  <a:pos x="0" y="590"/>
                </a:cxn>
              </a:cxnLst>
              <a:rect l="0" t="0" r="r" b="b"/>
              <a:pathLst>
                <a:path w="1497" h="590">
                  <a:moveTo>
                    <a:pt x="45" y="590"/>
                  </a:moveTo>
                  <a:lnTo>
                    <a:pt x="1497" y="590"/>
                  </a:lnTo>
                  <a:lnTo>
                    <a:pt x="0" y="0"/>
                  </a:lnTo>
                  <a:lnTo>
                    <a:pt x="0" y="590"/>
                  </a:lnTo>
                </a:path>
              </a:pathLst>
            </a:custGeom>
            <a:gradFill rotWithShape="1">
              <a:gsLst>
                <a:gs pos="0">
                  <a:schemeClr val="tx1"/>
                </a:gs>
                <a:gs pos="100000">
                  <a:schemeClr val="tx1">
                    <a:gamma/>
                    <a:shade val="46275"/>
                    <a:invGamma/>
                  </a:schemeClr>
                </a:gs>
              </a:gsLst>
              <a:lin ang="18900000" scaled="1"/>
            </a:gradFill>
            <a:ln w="9525">
              <a:noFill/>
              <a:round/>
              <a:headEnd/>
              <a:tailEnd/>
            </a:ln>
            <a:effectLst/>
          </p:spPr>
          <p:txBody>
            <a:bodyPr/>
            <a:lstStyle/>
            <a:p>
              <a:endParaRPr lang="en-US" dirty="0"/>
            </a:p>
          </p:txBody>
        </p:sp>
        <p:sp>
          <p:nvSpPr>
            <p:cNvPr id="1038" name="Freeform 14"/>
            <p:cNvSpPr>
              <a:spLocks/>
            </p:cNvSpPr>
            <p:nvPr userDrawn="1"/>
          </p:nvSpPr>
          <p:spPr bwMode="gray">
            <a:xfrm>
              <a:off x="-1" y="513"/>
              <a:ext cx="3702" cy="311"/>
            </a:xfrm>
            <a:custGeom>
              <a:avLst/>
              <a:gdLst/>
              <a:ahLst/>
              <a:cxnLst>
                <a:cxn ang="0">
                  <a:pos x="45" y="590"/>
                </a:cxn>
                <a:cxn ang="0">
                  <a:pos x="1497" y="590"/>
                </a:cxn>
                <a:cxn ang="0">
                  <a:pos x="0" y="0"/>
                </a:cxn>
                <a:cxn ang="0">
                  <a:pos x="0" y="590"/>
                </a:cxn>
              </a:cxnLst>
              <a:rect l="0" t="0" r="r" b="b"/>
              <a:pathLst>
                <a:path w="1497" h="590">
                  <a:moveTo>
                    <a:pt x="45" y="590"/>
                  </a:moveTo>
                  <a:lnTo>
                    <a:pt x="1497" y="590"/>
                  </a:lnTo>
                  <a:lnTo>
                    <a:pt x="0" y="0"/>
                  </a:lnTo>
                  <a:lnTo>
                    <a:pt x="0" y="590"/>
                  </a:lnTo>
                </a:path>
              </a:pathLst>
            </a:custGeom>
            <a:gradFill rotWithShape="1">
              <a:gsLst>
                <a:gs pos="0">
                  <a:schemeClr val="accent1"/>
                </a:gs>
                <a:gs pos="100000">
                  <a:schemeClr val="accent1">
                    <a:gamma/>
                    <a:shade val="46275"/>
                    <a:invGamma/>
                  </a:schemeClr>
                </a:gs>
              </a:gsLst>
              <a:lin ang="18900000" scaled="1"/>
            </a:gradFill>
            <a:ln w="9525">
              <a:noFill/>
              <a:round/>
              <a:headEnd/>
              <a:tailEnd/>
            </a:ln>
            <a:effectLst/>
          </p:spPr>
          <p:txBody>
            <a:bodyPr/>
            <a:lstStyle/>
            <a:p>
              <a:endParaRPr lang="en-US" dirty="0"/>
            </a:p>
          </p:txBody>
        </p:sp>
      </p:grpSp>
      <p:sp>
        <p:nvSpPr>
          <p:cNvPr id="1039" name="Rectangle 15"/>
          <p:cNvSpPr>
            <a:spLocks noChangeArrowheads="1"/>
          </p:cNvSpPr>
          <p:nvPr/>
        </p:nvSpPr>
        <p:spPr bwMode="gray">
          <a:xfrm>
            <a:off x="1588" y="0"/>
            <a:ext cx="9144000" cy="241300"/>
          </a:xfrm>
          <a:prstGeom prst="rect">
            <a:avLst/>
          </a:prstGeom>
          <a:gradFill rotWithShape="0">
            <a:gsLst>
              <a:gs pos="0">
                <a:schemeClr val="tx1"/>
              </a:gs>
              <a:gs pos="100000">
                <a:schemeClr val="tx1">
                  <a:gamma/>
                  <a:shade val="46275"/>
                  <a:invGamma/>
                </a:schemeClr>
              </a:gs>
            </a:gsLst>
            <a:lin ang="0" scaled="1"/>
          </a:gradFill>
          <a:ln w="9525">
            <a:noFill/>
            <a:miter lim="800000"/>
            <a:headEnd/>
            <a:tailEnd/>
          </a:ln>
          <a:effectLst/>
        </p:spPr>
        <p:txBody>
          <a:bodyPr wrap="none" anchor="ctr"/>
          <a:lstStyle/>
          <a:p>
            <a:endParaRPr lang="en-US" dirty="0"/>
          </a:p>
        </p:txBody>
      </p:sp>
      <p:sp>
        <p:nvSpPr>
          <p:cNvPr id="1040" name="Rectangle 16"/>
          <p:cNvSpPr>
            <a:spLocks noChangeArrowheads="1"/>
          </p:cNvSpPr>
          <p:nvPr/>
        </p:nvSpPr>
        <p:spPr bwMode="gray">
          <a:xfrm>
            <a:off x="12700" y="1235075"/>
            <a:ext cx="9132888" cy="158750"/>
          </a:xfrm>
          <a:prstGeom prst="rect">
            <a:avLst/>
          </a:prstGeom>
          <a:gradFill rotWithShape="0">
            <a:gsLst>
              <a:gs pos="0">
                <a:schemeClr val="bg2"/>
              </a:gs>
              <a:gs pos="100000">
                <a:schemeClr val="bg2">
                  <a:gamma/>
                  <a:tint val="0"/>
                  <a:invGamma/>
                </a:schemeClr>
              </a:gs>
            </a:gsLst>
            <a:lin ang="5400000" scaled="1"/>
          </a:gradFill>
          <a:ln w="9525">
            <a:noFill/>
            <a:miter lim="800000"/>
            <a:headEnd/>
            <a:tailEnd/>
          </a:ln>
          <a:effectLst/>
        </p:spPr>
        <p:txBody>
          <a:bodyPr wrap="none" anchor="ctr"/>
          <a:lstStyle/>
          <a:p>
            <a:endParaRPr lang="en-US" dirty="0"/>
          </a:p>
        </p:txBody>
      </p:sp>
      <p:sp>
        <p:nvSpPr>
          <p:cNvPr id="1026" name="Rectangle 2"/>
          <p:cNvSpPr>
            <a:spLocks noGrp="1" noChangeArrowheads="1"/>
          </p:cNvSpPr>
          <p:nvPr>
            <p:ph type="title"/>
          </p:nvPr>
        </p:nvSpPr>
        <p:spPr bwMode="gray">
          <a:xfrm>
            <a:off x="1676400" y="274638"/>
            <a:ext cx="66294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447800"/>
            <a:ext cx="8229600" cy="494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224BB0B-69A3-4FC5-B045-803D42E8CA06}" type="slidenum">
              <a:rPr lang="en-US" smtClean="0"/>
              <a:pPr>
                <a:defRPr/>
              </a:pPr>
              <a:t>‹#›</a:t>
            </a:fld>
            <a:endParaRPr lang="en-US" dirty="0"/>
          </a:p>
        </p:txBody>
      </p:sp>
      <p:pic>
        <p:nvPicPr>
          <p:cNvPr id="14" name="Picture 13" descr="letterhead from seth.PNG"/>
          <p:cNvPicPr>
            <a:picLocks noChangeAspect="1"/>
          </p:cNvPicPr>
          <p:nvPr/>
        </p:nvPicPr>
        <p:blipFill>
          <a:blip r:embed="rId17" cstate="print"/>
          <a:srcRect r="81326"/>
          <a:stretch>
            <a:fillRect/>
          </a:stretch>
        </p:blipFill>
        <p:spPr bwMode="auto">
          <a:xfrm>
            <a:off x="0" y="0"/>
            <a:ext cx="1149040" cy="1371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705" r:id="rId13"/>
    <p:sldLayoutId id="2147483720" r:id="rId14"/>
    <p:sldLayoutId id="2147483718" r:id="rId15"/>
  </p:sldLayoutIdLst>
  <p:hf hdr="0" dt="0"/>
  <p:txStyles>
    <p:titleStyle>
      <a:lvl1pPr algn="l" rtl="0" eaLnBrk="1" fontAlgn="base" hangingPunct="1">
        <a:spcBef>
          <a:spcPct val="0"/>
        </a:spcBef>
        <a:spcAft>
          <a:spcPct val="0"/>
        </a:spcAft>
        <a:defRPr sz="4000">
          <a:solidFill>
            <a:schemeClr val="bg1"/>
          </a:solidFill>
          <a:latin typeface="+mj-lt"/>
          <a:ea typeface="+mj-ea"/>
          <a:cs typeface="+mj-cs"/>
        </a:defRPr>
      </a:lvl1pPr>
      <a:lvl2pPr algn="l" rtl="0" eaLnBrk="1" fontAlgn="base" hangingPunct="1">
        <a:spcBef>
          <a:spcPct val="0"/>
        </a:spcBef>
        <a:spcAft>
          <a:spcPct val="0"/>
        </a:spcAft>
        <a:defRPr sz="4000">
          <a:solidFill>
            <a:schemeClr val="bg1"/>
          </a:solidFill>
          <a:latin typeface="Arial" charset="0"/>
        </a:defRPr>
      </a:lvl2pPr>
      <a:lvl3pPr algn="l" rtl="0" eaLnBrk="1" fontAlgn="base" hangingPunct="1">
        <a:spcBef>
          <a:spcPct val="0"/>
        </a:spcBef>
        <a:spcAft>
          <a:spcPct val="0"/>
        </a:spcAft>
        <a:defRPr sz="4000">
          <a:solidFill>
            <a:schemeClr val="bg1"/>
          </a:solidFill>
          <a:latin typeface="Arial" charset="0"/>
        </a:defRPr>
      </a:lvl3pPr>
      <a:lvl4pPr algn="l" rtl="0" eaLnBrk="1" fontAlgn="base" hangingPunct="1">
        <a:spcBef>
          <a:spcPct val="0"/>
        </a:spcBef>
        <a:spcAft>
          <a:spcPct val="0"/>
        </a:spcAft>
        <a:defRPr sz="4000">
          <a:solidFill>
            <a:schemeClr val="bg1"/>
          </a:solidFill>
          <a:latin typeface="Arial" charset="0"/>
        </a:defRPr>
      </a:lvl4pPr>
      <a:lvl5pPr algn="l" rtl="0" eaLnBrk="1" fontAlgn="base" hangingPunct="1">
        <a:spcBef>
          <a:spcPct val="0"/>
        </a:spcBef>
        <a:spcAft>
          <a:spcPct val="0"/>
        </a:spcAft>
        <a:defRPr sz="4000">
          <a:solidFill>
            <a:schemeClr val="bg1"/>
          </a:solidFill>
          <a:latin typeface="Arial" charset="0"/>
        </a:defRPr>
      </a:lvl5pPr>
      <a:lvl6pPr marL="457200" algn="l" rtl="0" eaLnBrk="1" fontAlgn="base" hangingPunct="1">
        <a:spcBef>
          <a:spcPct val="0"/>
        </a:spcBef>
        <a:spcAft>
          <a:spcPct val="0"/>
        </a:spcAft>
        <a:defRPr sz="4000">
          <a:solidFill>
            <a:schemeClr val="bg1"/>
          </a:solidFill>
          <a:latin typeface="Arial" charset="0"/>
        </a:defRPr>
      </a:lvl6pPr>
      <a:lvl7pPr marL="914400" algn="l" rtl="0" eaLnBrk="1" fontAlgn="base" hangingPunct="1">
        <a:spcBef>
          <a:spcPct val="0"/>
        </a:spcBef>
        <a:spcAft>
          <a:spcPct val="0"/>
        </a:spcAft>
        <a:defRPr sz="4000">
          <a:solidFill>
            <a:schemeClr val="bg1"/>
          </a:solidFill>
          <a:latin typeface="Arial" charset="0"/>
        </a:defRPr>
      </a:lvl7pPr>
      <a:lvl8pPr marL="1371600" algn="l" rtl="0" eaLnBrk="1" fontAlgn="base" hangingPunct="1">
        <a:spcBef>
          <a:spcPct val="0"/>
        </a:spcBef>
        <a:spcAft>
          <a:spcPct val="0"/>
        </a:spcAft>
        <a:defRPr sz="4000">
          <a:solidFill>
            <a:schemeClr val="bg1"/>
          </a:solidFill>
          <a:latin typeface="Arial" charset="0"/>
        </a:defRPr>
      </a:lvl8pPr>
      <a:lvl9pPr marL="1828800" algn="l" rtl="0" eaLnBrk="1" fontAlgn="base" hangingPunct="1">
        <a:spcBef>
          <a:spcPct val="0"/>
        </a:spcBef>
        <a:spcAft>
          <a:spcPct val="0"/>
        </a:spcAft>
        <a:defRPr sz="4000">
          <a:solidFill>
            <a:schemeClr val="bg1"/>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65BA55-098B-41E6-A094-2B069BA940DB}" type="datetimeFigureOut">
              <a:rPr lang="en-US" smtClean="0"/>
              <a:t>2/11/2020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24AA9-D48B-4607-A3F1-C39C2F7AC83E}" type="slidenum">
              <a:rPr lang="en-US" smtClean="0"/>
              <a:t>‹#›</a:t>
            </a:fld>
            <a:endParaRPr lang="en-US"/>
          </a:p>
        </p:txBody>
      </p:sp>
    </p:spTree>
    <p:extLst>
      <p:ext uri="{BB962C8B-B14F-4D97-AF65-F5344CB8AC3E}">
        <p14:creationId xmlns:p14="http://schemas.microsoft.com/office/powerpoint/2010/main" val="29756522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Levee Safety ppt inside slide for Phil Rizzi"/>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solidFill>
                  <a:schemeClr val="tx1"/>
                </a:solidFill>
                <a:latin typeface="Times New Roman" pitchFamily="18" charset="0"/>
              </a:defRPr>
            </a:lvl1pPr>
          </a:lstStyle>
          <a:p>
            <a:pPr>
              <a:defRPr/>
            </a:pPr>
            <a:fld id="{67D51E26-33F4-4E15-8D55-7D6CBC2FBA59}" type="datetimeFigureOut">
              <a:rPr lang="en-US">
                <a:solidFill>
                  <a:srgbClr val="000000"/>
                </a:solidFill>
              </a:rPr>
              <a:pPr>
                <a:defRPr/>
              </a:pPr>
              <a:t>2/11/2020</a:t>
            </a:fld>
            <a:endParaRPr lang="en-US" dirty="0">
              <a:solidFill>
                <a:srgbClr val="000000"/>
              </a:solidFill>
            </a:endParaRPr>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a:solidFill>
                  <a:schemeClr val="tx1"/>
                </a:solidFill>
                <a:latin typeface="Times New Roman" pitchFamily="18" charset="0"/>
              </a:defRPr>
            </a:lvl1pPr>
          </a:lstStyle>
          <a:p>
            <a:pPr>
              <a:defRPr/>
            </a:pPr>
            <a:endParaRPr lang="en-US" dirty="0">
              <a:solidFill>
                <a:srgbClr val="000000"/>
              </a:solidFill>
            </a:endParaRPr>
          </a:p>
        </p:txBody>
      </p:sp>
      <p:sp>
        <p:nvSpPr>
          <p:cNvPr id="232454" name="Rectangle 6"/>
          <p:cNvSpPr>
            <a:spLocks noGrp="1" noChangeArrowheads="1"/>
          </p:cNvSpPr>
          <p:nvPr>
            <p:ph type="sldNum" sz="quarter" idx="4"/>
          </p:nvPr>
        </p:nvSpPr>
        <p:spPr bwMode="auto">
          <a:xfrm>
            <a:off x="6705600" y="65341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chemeClr val="tx1"/>
                </a:solidFill>
                <a:latin typeface="Times New Roman" pitchFamily="18" charset="0"/>
              </a:defRPr>
            </a:lvl1pPr>
          </a:lstStyle>
          <a:p>
            <a:pPr>
              <a:defRPr/>
            </a:pPr>
            <a:fld id="{E8B938C1-64E2-495C-A8A3-EC08F35FA894}" type="slidenum">
              <a:rPr lang="en-US">
                <a:solidFill>
                  <a:srgbClr val="000000"/>
                </a:solidFill>
              </a:rPr>
              <a:pPr>
                <a:defRPr/>
              </a:pPr>
              <a:t>‹#›</a:t>
            </a:fld>
            <a:endParaRPr lang="en-US"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Lst>
  <p:transition>
    <p:random/>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emf"/><Relationship Id="rId7" Type="http://schemas.openxmlformats.org/officeDocument/2006/relationships/image" Target="../media/image12.jpg"/><Relationship Id="rId12"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gif"/><Relationship Id="rId9" Type="http://schemas.openxmlformats.org/officeDocument/2006/relationships/image" Target="../media/image14.gif"/></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hyperlink" Target="http://www.floodsciencecenter.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www.floods.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emf"/><Relationship Id="rId7" Type="http://schemas.openxmlformats.org/officeDocument/2006/relationships/image" Target="../media/image12.jpg"/><Relationship Id="rId12"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gif"/><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emf"/><Relationship Id="rId7" Type="http://schemas.openxmlformats.org/officeDocument/2006/relationships/image" Target="../media/image12.jpg"/><Relationship Id="rId12"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gif"/><Relationship Id="rId9" Type="http://schemas.openxmlformats.org/officeDocument/2006/relationships/image" Target="../media/image14.gif"/></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emf"/><Relationship Id="rId7" Type="http://schemas.openxmlformats.org/officeDocument/2006/relationships/image" Target="../media/image12.jpg"/><Relationship Id="rId12"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gif"/><Relationship Id="rId9"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FEC29-8FC5-44DC-8FDD-5FA9A3350E55}"/>
              </a:ext>
            </a:extLst>
          </p:cNvPr>
          <p:cNvSpPr>
            <a:spLocks noGrp="1"/>
          </p:cNvSpPr>
          <p:nvPr>
            <p:ph type="title"/>
          </p:nvPr>
        </p:nvSpPr>
        <p:spPr>
          <a:xfrm>
            <a:off x="1219200" y="274638"/>
            <a:ext cx="7162800" cy="868362"/>
          </a:xfrm>
        </p:spPr>
        <p:txBody>
          <a:bodyPr/>
          <a:lstStyle/>
          <a:p>
            <a:r>
              <a:rPr lang="en-US" dirty="0"/>
              <a:t>ASFPM Foundation</a:t>
            </a:r>
          </a:p>
        </p:txBody>
      </p:sp>
      <p:sp>
        <p:nvSpPr>
          <p:cNvPr id="3" name="Content Placeholder 2">
            <a:extLst>
              <a:ext uri="{FF2B5EF4-FFF2-40B4-BE49-F238E27FC236}">
                <a16:creationId xmlns:a16="http://schemas.microsoft.com/office/drawing/2014/main" id="{E93A3590-D1D2-4F67-B826-DDEB3A8586C0}"/>
              </a:ext>
            </a:extLst>
          </p:cNvPr>
          <p:cNvSpPr>
            <a:spLocks noGrp="1"/>
          </p:cNvSpPr>
          <p:nvPr>
            <p:ph idx="1"/>
          </p:nvPr>
        </p:nvSpPr>
        <p:spPr>
          <a:xfrm>
            <a:off x="90288" y="1223661"/>
            <a:ext cx="9053712" cy="5634339"/>
          </a:xfrm>
        </p:spPr>
        <p:txBody>
          <a:bodyPr/>
          <a:lstStyle/>
          <a:p>
            <a:pPr marL="0" indent="0" algn="ctr">
              <a:buNone/>
            </a:pPr>
            <a:endParaRPr lang="en-US" i="1" dirty="0"/>
          </a:p>
          <a:p>
            <a:pPr marL="0" indent="0" algn="ctr">
              <a:buNone/>
            </a:pPr>
            <a:r>
              <a:rPr lang="en-US" b="1" i="1" dirty="0"/>
              <a:t>INAFSM 2019 Annual Conference</a:t>
            </a:r>
          </a:p>
          <a:p>
            <a:pPr marL="0" indent="0" algn="ctr">
              <a:buNone/>
            </a:pPr>
            <a:r>
              <a:rPr lang="en-US" i="1" dirty="0"/>
              <a:t>Indiana Association of Floodplain and Stormwater Management</a:t>
            </a:r>
          </a:p>
          <a:p>
            <a:pPr marL="0" indent="0" algn="ctr">
              <a:buNone/>
            </a:pPr>
            <a:endParaRPr lang="en-US" i="1" dirty="0"/>
          </a:p>
          <a:p>
            <a:pPr marL="0" indent="0" algn="r">
              <a:buNone/>
            </a:pPr>
            <a:endParaRPr lang="en-US" i="1" dirty="0"/>
          </a:p>
          <a:p>
            <a:pPr marL="0" indent="0" algn="r">
              <a:buNone/>
            </a:pPr>
            <a:r>
              <a:rPr lang="en-US" i="1" dirty="0"/>
              <a:t>September 4-6, 2019</a:t>
            </a:r>
          </a:p>
          <a:p>
            <a:pPr marL="0" indent="0" algn="r">
              <a:buNone/>
            </a:pPr>
            <a:r>
              <a:rPr lang="en-US" i="1" dirty="0"/>
              <a:t>Fort Wayne, Indiana</a:t>
            </a:r>
          </a:p>
          <a:p>
            <a:pPr marL="0" indent="0" algn="r">
              <a:buNone/>
            </a:pPr>
            <a:endParaRPr lang="en-US" i="1" dirty="0"/>
          </a:p>
          <a:p>
            <a:pPr marL="0" indent="0" algn="ctr">
              <a:buNone/>
            </a:pPr>
            <a:endParaRPr lang="en-US" sz="1800" dirty="0"/>
          </a:p>
          <a:p>
            <a:pPr marL="0" indent="0" algn="r">
              <a:buNone/>
            </a:pPr>
            <a:endParaRPr lang="en-US" sz="2000" dirty="0"/>
          </a:p>
        </p:txBody>
      </p:sp>
      <p:pic>
        <p:nvPicPr>
          <p:cNvPr id="6" name="Picture 5">
            <a:extLst>
              <a:ext uri="{FF2B5EF4-FFF2-40B4-BE49-F238E27FC236}">
                <a16:creationId xmlns:a16="http://schemas.microsoft.com/office/drawing/2014/main" id="{4B4E11C1-3543-4CE3-9E5A-C70BEBA34F9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pic>
        <p:nvPicPr>
          <p:cNvPr id="7" name="Picture 6" descr="https://www.inafsm.net/assets/site/inafsmnewtagline.png"/>
          <p:cNvPicPr/>
          <p:nvPr/>
        </p:nvPicPr>
        <p:blipFill rotWithShape="1">
          <a:blip r:embed="rId4">
            <a:extLst>
              <a:ext uri="{28A0092B-C50C-407E-A947-70E740481C1C}">
                <a14:useLocalDpi xmlns:a14="http://schemas.microsoft.com/office/drawing/2010/main" val="0"/>
              </a:ext>
            </a:extLst>
          </a:blip>
          <a:srcRect r="71678"/>
          <a:stretch/>
        </p:blipFill>
        <p:spPr bwMode="auto">
          <a:xfrm>
            <a:off x="685800" y="3962400"/>
            <a:ext cx="2209800" cy="21920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0707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001000" cy="868362"/>
          </a:xfrm>
        </p:spPr>
        <p:txBody>
          <a:bodyPr/>
          <a:lstStyle/>
          <a:p>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Larry A. Larson Speaker Series</a:t>
            </a:r>
          </a:p>
        </p:txBody>
      </p:sp>
      <p:pic>
        <p:nvPicPr>
          <p:cNvPr id="20"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608136"/>
            <a:ext cx="8686800" cy="5249863"/>
          </a:xfrm>
        </p:spPr>
      </p:pic>
      <p:pic>
        <p:nvPicPr>
          <p:cNvPr id="19" name="Picture 18">
            <a:extLst>
              <a:ext uri="{FF2B5EF4-FFF2-40B4-BE49-F238E27FC236}">
                <a16:creationId xmlns:a16="http://schemas.microsoft.com/office/drawing/2014/main" id="{4B4E11C1-3543-4CE3-9E5A-C70BEBA34F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
        <p:nvSpPr>
          <p:cNvPr id="21" name="TextBox 20"/>
          <p:cNvSpPr txBox="1"/>
          <p:nvPr/>
        </p:nvSpPr>
        <p:spPr>
          <a:xfrm>
            <a:off x="533400" y="6273225"/>
            <a:ext cx="8610600" cy="584775"/>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4</a:t>
            </a:r>
            <a:r>
              <a:rPr lang="en-US" b="1" baseline="30000" dirty="0">
                <a:solidFill>
                  <a:schemeClr val="bg1"/>
                </a:solidFill>
                <a:latin typeface="Arial" panose="020B0604020202020204" pitchFamily="34" charset="0"/>
                <a:cs typeface="Arial" panose="020B0604020202020204" pitchFamily="34" charset="0"/>
              </a:rPr>
              <a:t>th</a:t>
            </a:r>
            <a:r>
              <a:rPr lang="en-US" b="1" dirty="0">
                <a:solidFill>
                  <a:schemeClr val="bg1"/>
                </a:solidFill>
                <a:latin typeface="Arial" panose="020B0604020202020204" pitchFamily="34" charset="0"/>
                <a:cs typeface="Arial" panose="020B0604020202020204" pitchFamily="34" charset="0"/>
              </a:rPr>
              <a:t> Larry A. Larson Speaker Series </a:t>
            </a:r>
          </a:p>
          <a:p>
            <a:r>
              <a:rPr lang="en-US" sz="1400" b="1" dirty="0">
                <a:solidFill>
                  <a:schemeClr val="bg1"/>
                </a:solidFill>
                <a:latin typeface="Arial" panose="020B0604020202020204" pitchFamily="34" charset="0"/>
                <a:cs typeface="Arial" panose="020B0604020202020204" pitchFamily="34" charset="0"/>
              </a:rPr>
              <a:t>“Big Data = Big Future &amp; Big Challenges,” September 2018, Reno, NV</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2889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001000" cy="1096962"/>
          </a:xfrm>
        </p:spPr>
        <p:txBody>
          <a:bodyPr/>
          <a:lstStyle/>
          <a:p>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Gilbert White National Flood Policy Forum</a:t>
            </a:r>
          </a:p>
        </p:txBody>
      </p:sp>
      <p:pic>
        <p:nvPicPr>
          <p:cNvPr id="7"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 y="1223662"/>
            <a:ext cx="9143999" cy="5803808"/>
          </a:xfrm>
        </p:spPr>
      </p:pic>
      <p:pic>
        <p:nvPicPr>
          <p:cNvPr id="19" name="Picture 18">
            <a:extLst>
              <a:ext uri="{FF2B5EF4-FFF2-40B4-BE49-F238E27FC236}">
                <a16:creationId xmlns:a16="http://schemas.microsoft.com/office/drawing/2014/main" id="{4B4E11C1-3543-4CE3-9E5A-C70BEBA34F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
        <p:nvSpPr>
          <p:cNvPr id="21" name="TextBox 20"/>
          <p:cNvSpPr txBox="1"/>
          <p:nvPr/>
        </p:nvSpPr>
        <p:spPr>
          <a:xfrm>
            <a:off x="30480" y="6273225"/>
            <a:ext cx="9113520" cy="584775"/>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4</a:t>
            </a:r>
            <a:r>
              <a:rPr lang="en-US" b="1" baseline="30000" dirty="0">
                <a:solidFill>
                  <a:schemeClr val="bg1"/>
                </a:solidFill>
                <a:latin typeface="Arial" panose="020B0604020202020204" pitchFamily="34" charset="0"/>
                <a:cs typeface="Arial" panose="020B0604020202020204" pitchFamily="34" charset="0"/>
              </a:rPr>
              <a:t>th</a:t>
            </a:r>
            <a:r>
              <a:rPr lang="en-US" b="1" dirty="0">
                <a:solidFill>
                  <a:schemeClr val="bg1"/>
                </a:solidFill>
                <a:latin typeface="Arial" panose="020B0604020202020204" pitchFamily="34" charset="0"/>
                <a:cs typeface="Arial" panose="020B0604020202020204" pitchFamily="34" charset="0"/>
              </a:rPr>
              <a:t> Larry A. Larson Speaker Series </a:t>
            </a:r>
          </a:p>
          <a:p>
            <a:r>
              <a:rPr lang="en-US" sz="1400" b="1" dirty="0">
                <a:solidFill>
                  <a:schemeClr val="bg1"/>
                </a:solidFill>
                <a:latin typeface="Arial" panose="020B0604020202020204" pitchFamily="34" charset="0"/>
                <a:cs typeface="Arial" panose="020B0604020202020204" pitchFamily="34" charset="0"/>
              </a:rPr>
              <a:t>“Big Data = Big Future &amp; Big Challenges,” September 2018, Reno, NV</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2274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001000" cy="1096962"/>
          </a:xfrm>
        </p:spPr>
        <p:txBody>
          <a:bodyPr/>
          <a:lstStyle/>
          <a:p>
            <a:r>
              <a:rPr lang="en-US" sz="2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Gilbert White National Flood Policy Forum</a:t>
            </a:r>
          </a:p>
        </p:txBody>
      </p:sp>
      <p:pic>
        <p:nvPicPr>
          <p:cNvPr id="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08136"/>
            <a:ext cx="8229600" cy="5219085"/>
          </a:xfrm>
        </p:spPr>
      </p:pic>
      <p:pic>
        <p:nvPicPr>
          <p:cNvPr id="19" name="Picture 18">
            <a:extLst>
              <a:ext uri="{FF2B5EF4-FFF2-40B4-BE49-F238E27FC236}">
                <a16:creationId xmlns:a16="http://schemas.microsoft.com/office/drawing/2014/main" id="{4B4E11C1-3543-4CE3-9E5A-C70BEBA34F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
        <p:nvSpPr>
          <p:cNvPr id="21" name="TextBox 20"/>
          <p:cNvSpPr txBox="1"/>
          <p:nvPr/>
        </p:nvSpPr>
        <p:spPr>
          <a:xfrm>
            <a:off x="685800" y="6273225"/>
            <a:ext cx="8458200" cy="584775"/>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4</a:t>
            </a:r>
            <a:r>
              <a:rPr lang="en-US" b="1" baseline="30000" dirty="0">
                <a:solidFill>
                  <a:schemeClr val="bg1"/>
                </a:solidFill>
                <a:latin typeface="Arial" panose="020B0604020202020204" pitchFamily="34" charset="0"/>
                <a:cs typeface="Arial" panose="020B0604020202020204" pitchFamily="34" charset="0"/>
              </a:rPr>
              <a:t>th</a:t>
            </a:r>
            <a:r>
              <a:rPr lang="en-US" b="1" dirty="0">
                <a:solidFill>
                  <a:schemeClr val="bg1"/>
                </a:solidFill>
                <a:latin typeface="Arial" panose="020B0604020202020204" pitchFamily="34" charset="0"/>
                <a:cs typeface="Arial" panose="020B0604020202020204" pitchFamily="34" charset="0"/>
              </a:rPr>
              <a:t> Larry A. Larson Speaker Series </a:t>
            </a:r>
          </a:p>
          <a:p>
            <a:r>
              <a:rPr lang="en-US" sz="1400" b="1" dirty="0">
                <a:solidFill>
                  <a:schemeClr val="bg1"/>
                </a:solidFill>
                <a:latin typeface="Arial" panose="020B0604020202020204" pitchFamily="34" charset="0"/>
                <a:cs typeface="Arial" panose="020B0604020202020204" pitchFamily="34" charset="0"/>
              </a:rPr>
              <a:t>“Big Data = Big Future &amp; Big Challenges,” September 2018, Reno, NV</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9267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001000" cy="1096962"/>
          </a:xfrm>
        </p:spPr>
        <p:txBody>
          <a:bodyPr/>
          <a:lstStyle/>
          <a:p>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ASFPM Foundation Scholarships</a:t>
            </a:r>
          </a:p>
        </p:txBody>
      </p:sp>
      <p:sp>
        <p:nvSpPr>
          <p:cNvPr id="3" name="Content Placeholder 2"/>
          <p:cNvSpPr>
            <a:spLocks noGrp="1"/>
          </p:cNvSpPr>
          <p:nvPr>
            <p:ph idx="1"/>
          </p:nvPr>
        </p:nvSpPr>
        <p:spPr/>
        <p:txBody>
          <a:bodyPr/>
          <a:lstStyle/>
          <a:p>
            <a:r>
              <a:rPr lang="en-US" dirty="0"/>
              <a:t>Student Paper Competition</a:t>
            </a:r>
          </a:p>
          <a:p>
            <a:r>
              <a:rPr lang="en-US" dirty="0"/>
              <a:t>Future Leaders Scholarship</a:t>
            </a:r>
          </a:p>
          <a:p>
            <a:pPr marL="0" indent="0">
              <a:buNone/>
            </a:pPr>
            <a:endParaRPr lang="en-US" dirty="0"/>
          </a:p>
        </p:txBody>
      </p:sp>
      <p:pic>
        <p:nvPicPr>
          <p:cNvPr id="19" name="Picture 18">
            <a:extLst>
              <a:ext uri="{FF2B5EF4-FFF2-40B4-BE49-F238E27FC236}">
                <a16:creationId xmlns:a16="http://schemas.microsoft.com/office/drawing/2014/main" id="{4B4E11C1-3543-4CE3-9E5A-C70BEBA34F9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
        <p:nvSpPr>
          <p:cNvPr id="21" name="TextBox 20"/>
          <p:cNvSpPr txBox="1"/>
          <p:nvPr/>
        </p:nvSpPr>
        <p:spPr>
          <a:xfrm>
            <a:off x="30480" y="6273225"/>
            <a:ext cx="9113520" cy="584775"/>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4</a:t>
            </a:r>
            <a:r>
              <a:rPr lang="en-US" b="1" baseline="30000" dirty="0">
                <a:solidFill>
                  <a:schemeClr val="bg1"/>
                </a:solidFill>
                <a:latin typeface="Arial" panose="020B0604020202020204" pitchFamily="34" charset="0"/>
                <a:cs typeface="Arial" panose="020B0604020202020204" pitchFamily="34" charset="0"/>
              </a:rPr>
              <a:t>th</a:t>
            </a:r>
            <a:r>
              <a:rPr lang="en-US" b="1" dirty="0">
                <a:solidFill>
                  <a:schemeClr val="bg1"/>
                </a:solidFill>
                <a:latin typeface="Arial" panose="020B0604020202020204" pitchFamily="34" charset="0"/>
                <a:cs typeface="Arial" panose="020B0604020202020204" pitchFamily="34" charset="0"/>
              </a:rPr>
              <a:t> Larry A. Larson Speaker Series </a:t>
            </a:r>
          </a:p>
          <a:p>
            <a:r>
              <a:rPr lang="en-US" sz="1400" b="1" dirty="0">
                <a:solidFill>
                  <a:schemeClr val="bg1"/>
                </a:solidFill>
                <a:latin typeface="Arial" panose="020B0604020202020204" pitchFamily="34" charset="0"/>
                <a:cs typeface="Arial" panose="020B0604020202020204" pitchFamily="34" charset="0"/>
              </a:rPr>
              <a:t>“Big Data = Big Future &amp; Big Challenges,” September 2018, Reno, NV</a:t>
            </a:r>
            <a:endParaRPr lang="en-US" sz="14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0" y="6242447"/>
            <a:ext cx="9144000" cy="615553"/>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6</a:t>
            </a:r>
            <a:r>
              <a:rPr lang="en-US" sz="2000" b="1" baseline="30000" dirty="0">
                <a:solidFill>
                  <a:schemeClr val="bg1"/>
                </a:solidFill>
                <a:latin typeface="Arial" panose="020B0604020202020204" pitchFamily="34" charset="0"/>
                <a:cs typeface="Arial" panose="020B0604020202020204" pitchFamily="34" charset="0"/>
              </a:rPr>
              <a:t>th</a:t>
            </a:r>
            <a:r>
              <a:rPr lang="en-US" sz="2000" b="1" dirty="0">
                <a:solidFill>
                  <a:schemeClr val="bg1"/>
                </a:solidFill>
                <a:latin typeface="Arial" panose="020B0604020202020204" pitchFamily="34" charset="0"/>
                <a:cs typeface="Arial" panose="020B0604020202020204" pitchFamily="34" charset="0"/>
              </a:rPr>
              <a:t> Assembly of the Gilbert White National Flood Policy Forum </a:t>
            </a:r>
          </a:p>
          <a:p>
            <a:r>
              <a:rPr lang="en-US" sz="1400" b="1" dirty="0">
                <a:solidFill>
                  <a:schemeClr val="bg1"/>
                </a:solidFill>
                <a:latin typeface="Arial" panose="020B0604020202020204" pitchFamily="34" charset="0"/>
                <a:cs typeface="Arial" panose="020B0604020202020204" pitchFamily="34" charset="0"/>
              </a:rPr>
              <a:t>“Increasing Our Resiliency to Urban Flooding,” March 2019, DC</a:t>
            </a:r>
            <a:endParaRPr lang="en-US" sz="14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0" y="6242447"/>
            <a:ext cx="9144000" cy="584775"/>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Gilbert White National Flood Policy Forum Panel Discussion</a:t>
            </a:r>
          </a:p>
          <a:p>
            <a:r>
              <a:rPr lang="en-US" sz="1400" b="1" dirty="0">
                <a:solidFill>
                  <a:schemeClr val="bg1"/>
                </a:solidFill>
                <a:latin typeface="Arial" panose="020B0604020202020204" pitchFamily="34" charset="0"/>
                <a:cs typeface="Arial" panose="020B0604020202020204" pitchFamily="34" charset="0"/>
              </a:rPr>
              <a:t>“Increasing Our Resiliency to Urban Flooding,” March 2019, DC</a:t>
            </a:r>
            <a:endParaRPr lang="en-US" sz="1400" dirty="0">
              <a:solidFill>
                <a:schemeClr val="bg1"/>
              </a:solidFill>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 y="4285144"/>
            <a:ext cx="911352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5067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001000" cy="1096962"/>
          </a:xfrm>
        </p:spPr>
        <p:txBody>
          <a:bodyPr/>
          <a:lstStyle/>
          <a:p>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ASFPM Foundation Scholarships</a:t>
            </a:r>
          </a:p>
        </p:txBody>
      </p:sp>
      <p:sp>
        <p:nvSpPr>
          <p:cNvPr id="4" name="Content Placeholder 3"/>
          <p:cNvSpPr>
            <a:spLocks noGrp="1"/>
          </p:cNvSpPr>
          <p:nvPr>
            <p:ph idx="1"/>
          </p:nvPr>
        </p:nvSpPr>
        <p:spPr>
          <a:xfrm>
            <a:off x="30480" y="1600199"/>
            <a:ext cx="9113520" cy="685801"/>
          </a:xfrm>
        </p:spPr>
        <p:txBody>
          <a:bodyPr/>
          <a:lstStyle/>
          <a:p>
            <a:pPr marL="0" indent="0">
              <a:buNone/>
            </a:pPr>
            <a:r>
              <a:rPr lang="en-US" sz="3100" b="1" dirty="0"/>
              <a:t>ASFPM Foundation Student Paper Competition</a:t>
            </a:r>
          </a:p>
          <a:p>
            <a:pPr marL="0" indent="0">
              <a:buNone/>
            </a:pPr>
            <a:endParaRPr lang="en-US" dirty="0"/>
          </a:p>
          <a:p>
            <a:endParaRPr lang="en-US" dirty="0"/>
          </a:p>
        </p:txBody>
      </p:sp>
      <p:pic>
        <p:nvPicPr>
          <p:cNvPr id="19" name="Picture 18">
            <a:extLst>
              <a:ext uri="{FF2B5EF4-FFF2-40B4-BE49-F238E27FC236}">
                <a16:creationId xmlns:a16="http://schemas.microsoft.com/office/drawing/2014/main" id="{4B4E11C1-3543-4CE3-9E5A-C70BEBA34F9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
        <p:nvSpPr>
          <p:cNvPr id="21" name="TextBox 20"/>
          <p:cNvSpPr txBox="1"/>
          <p:nvPr/>
        </p:nvSpPr>
        <p:spPr>
          <a:xfrm>
            <a:off x="30480" y="6273225"/>
            <a:ext cx="9113520" cy="584775"/>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4</a:t>
            </a:r>
            <a:r>
              <a:rPr lang="en-US" b="1" baseline="30000" dirty="0">
                <a:solidFill>
                  <a:schemeClr val="bg1"/>
                </a:solidFill>
                <a:latin typeface="Arial" panose="020B0604020202020204" pitchFamily="34" charset="0"/>
                <a:cs typeface="Arial" panose="020B0604020202020204" pitchFamily="34" charset="0"/>
              </a:rPr>
              <a:t>th</a:t>
            </a:r>
            <a:r>
              <a:rPr lang="en-US" b="1" dirty="0">
                <a:solidFill>
                  <a:schemeClr val="bg1"/>
                </a:solidFill>
                <a:latin typeface="Arial" panose="020B0604020202020204" pitchFamily="34" charset="0"/>
                <a:cs typeface="Arial" panose="020B0604020202020204" pitchFamily="34" charset="0"/>
              </a:rPr>
              <a:t> Larry A. Larson Speaker Series </a:t>
            </a:r>
          </a:p>
          <a:p>
            <a:r>
              <a:rPr lang="en-US" sz="1400" b="1" dirty="0">
                <a:solidFill>
                  <a:schemeClr val="bg1"/>
                </a:solidFill>
                <a:latin typeface="Arial" panose="020B0604020202020204" pitchFamily="34" charset="0"/>
                <a:cs typeface="Arial" panose="020B0604020202020204" pitchFamily="34" charset="0"/>
              </a:rPr>
              <a:t>“Big Data = Big Future &amp; Big Challenges,” September 2018, Reno, NV</a:t>
            </a:r>
            <a:endParaRPr lang="en-US" sz="14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0" y="6242447"/>
            <a:ext cx="9144000" cy="615553"/>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6</a:t>
            </a:r>
            <a:r>
              <a:rPr lang="en-US" sz="2000" b="1" baseline="30000" dirty="0">
                <a:solidFill>
                  <a:schemeClr val="bg1"/>
                </a:solidFill>
                <a:latin typeface="Arial" panose="020B0604020202020204" pitchFamily="34" charset="0"/>
                <a:cs typeface="Arial" panose="020B0604020202020204" pitchFamily="34" charset="0"/>
              </a:rPr>
              <a:t>th</a:t>
            </a:r>
            <a:r>
              <a:rPr lang="en-US" sz="2000" b="1" dirty="0">
                <a:solidFill>
                  <a:schemeClr val="bg1"/>
                </a:solidFill>
                <a:latin typeface="Arial" panose="020B0604020202020204" pitchFamily="34" charset="0"/>
                <a:cs typeface="Arial" panose="020B0604020202020204" pitchFamily="34" charset="0"/>
              </a:rPr>
              <a:t> Assembly of the Gilbert White National Flood Policy Forum </a:t>
            </a:r>
          </a:p>
          <a:p>
            <a:r>
              <a:rPr lang="en-US" sz="1400" b="1" dirty="0">
                <a:solidFill>
                  <a:schemeClr val="bg1"/>
                </a:solidFill>
                <a:latin typeface="Arial" panose="020B0604020202020204" pitchFamily="34" charset="0"/>
                <a:cs typeface="Arial" panose="020B0604020202020204" pitchFamily="34" charset="0"/>
              </a:rPr>
              <a:t>“Increasing Our Resiliency to Urban Flooding,” March 2019, DC</a:t>
            </a:r>
            <a:endParaRPr lang="en-US" sz="14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0" y="6242447"/>
            <a:ext cx="9144000" cy="584775"/>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Gilbert White National Flood Policy Forum Panel Discussion</a:t>
            </a:r>
          </a:p>
          <a:p>
            <a:r>
              <a:rPr lang="en-US" sz="1400" b="1" dirty="0">
                <a:solidFill>
                  <a:schemeClr val="bg1"/>
                </a:solidFill>
                <a:latin typeface="Arial" panose="020B0604020202020204" pitchFamily="34" charset="0"/>
                <a:cs typeface="Arial" panose="020B0604020202020204" pitchFamily="34" charset="0"/>
              </a:rPr>
              <a:t>“Increasing Our Resiliency to Urban Flooding,” March 2019, DC</a:t>
            </a:r>
            <a:endParaRPr lang="en-US" sz="1400" dirty="0">
              <a:solidFill>
                <a:schemeClr val="bg1"/>
              </a:solidFill>
              <a:latin typeface="Arial" panose="020B0604020202020204" pitchFamily="34" charset="0"/>
              <a:cs typeface="Arial" panose="020B0604020202020204" pitchFamily="34" charset="0"/>
            </a:endParaRPr>
          </a:p>
        </p:txBody>
      </p:sp>
      <p:sp>
        <p:nvSpPr>
          <p:cNvPr id="12" name="Content Placeholder 1"/>
          <p:cNvSpPr txBox="1">
            <a:spLocks/>
          </p:cNvSpPr>
          <p:nvPr/>
        </p:nvSpPr>
        <p:spPr bwMode="auto">
          <a:xfrm>
            <a:off x="338138" y="2209801"/>
            <a:ext cx="8476078"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3200">
                <a:solidFill>
                  <a:schemeClr val="tx1">
                    <a:lumMod val="75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lumMod val="75000"/>
                  </a:schemeClr>
                </a:solidFill>
                <a:latin typeface="+mn-lt"/>
              </a:defRPr>
            </a:lvl2pPr>
            <a:lvl3pPr marL="1143000" indent="-228600" algn="l" rtl="0" eaLnBrk="1" fontAlgn="base" hangingPunct="1">
              <a:spcBef>
                <a:spcPct val="20000"/>
              </a:spcBef>
              <a:spcAft>
                <a:spcPct val="0"/>
              </a:spcAft>
              <a:buChar char="•"/>
              <a:defRPr sz="2400">
                <a:solidFill>
                  <a:schemeClr val="tx1">
                    <a:lumMod val="75000"/>
                  </a:schemeClr>
                </a:solidFill>
                <a:latin typeface="+mn-lt"/>
              </a:defRPr>
            </a:lvl3pPr>
            <a:lvl4pPr marL="1600200" indent="-228600" algn="l" rtl="0" eaLnBrk="1" fontAlgn="base" hangingPunct="1">
              <a:spcBef>
                <a:spcPct val="20000"/>
              </a:spcBef>
              <a:spcAft>
                <a:spcPct val="0"/>
              </a:spcAft>
              <a:buChar char="–"/>
              <a:defRPr sz="2000">
                <a:solidFill>
                  <a:schemeClr val="tx1">
                    <a:lumMod val="75000"/>
                  </a:schemeClr>
                </a:solidFill>
                <a:latin typeface="+mn-lt"/>
              </a:defRPr>
            </a:lvl4pPr>
            <a:lvl5pPr marL="2057400" indent="-228600" algn="l" rtl="0" eaLnBrk="1" fontAlgn="base" hangingPunct="1">
              <a:spcBef>
                <a:spcPct val="20000"/>
              </a:spcBef>
              <a:spcAft>
                <a:spcPct val="0"/>
              </a:spcAft>
              <a:buChar char="»"/>
              <a:defRPr sz="2000">
                <a:solidFill>
                  <a:schemeClr val="tx1">
                    <a:lumMod val="75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lvl="1" indent="-342900">
              <a:spcBef>
                <a:spcPts val="300"/>
              </a:spcBef>
              <a:buClr>
                <a:schemeClr val="accent5">
                  <a:lumMod val="75000"/>
                </a:schemeClr>
              </a:buClr>
              <a:buSzPct val="85000"/>
              <a:buFont typeface="Wingdings" panose="05000000000000000000" pitchFamily="2" charset="2"/>
              <a:buChar char="§"/>
            </a:pPr>
            <a:r>
              <a:rPr lang="en-US" dirty="0"/>
              <a:t>Abstracts submitted in January</a:t>
            </a:r>
          </a:p>
          <a:p>
            <a:pPr marL="342900" lvl="1" indent="-342900">
              <a:spcBef>
                <a:spcPts val="300"/>
              </a:spcBef>
              <a:buClr>
                <a:schemeClr val="accent5">
                  <a:lumMod val="75000"/>
                </a:schemeClr>
              </a:buClr>
              <a:buSzPct val="85000"/>
              <a:buFont typeface="Wingdings" panose="05000000000000000000" pitchFamily="2" charset="2"/>
              <a:buChar char="§"/>
            </a:pPr>
            <a:r>
              <a:rPr lang="en-US" dirty="0"/>
              <a:t>Topic areas include planning, modeling, standards, natural functions, risk reduction</a:t>
            </a:r>
          </a:p>
          <a:p>
            <a:pPr marL="342900" lvl="1" indent="-342900">
              <a:spcBef>
                <a:spcPts val="300"/>
              </a:spcBef>
              <a:buClr>
                <a:schemeClr val="accent5">
                  <a:lumMod val="75000"/>
                </a:schemeClr>
              </a:buClr>
              <a:buSzPct val="85000"/>
              <a:buFont typeface="Wingdings" panose="05000000000000000000" pitchFamily="2" charset="2"/>
              <a:buChar char="§"/>
            </a:pPr>
            <a:r>
              <a:rPr lang="en-US" dirty="0"/>
              <a:t>Three semi-finalists are selected to submit paper</a:t>
            </a:r>
          </a:p>
          <a:p>
            <a:pPr marL="854075" lvl="2" indent="-285750">
              <a:buClr>
                <a:schemeClr val="accent5">
                  <a:lumMod val="75000"/>
                </a:schemeClr>
              </a:buClr>
              <a:buSzPct val="85000"/>
              <a:buFont typeface="Wingdings" panose="05000000000000000000" pitchFamily="2" charset="2"/>
              <a:buChar char="Ø"/>
            </a:pPr>
            <a:r>
              <a:rPr lang="en-US" sz="2800" dirty="0"/>
              <a:t>1st Place - $1,000</a:t>
            </a:r>
          </a:p>
          <a:p>
            <a:pPr marL="854075" lvl="2" indent="-285750">
              <a:buClr>
                <a:schemeClr val="accent5">
                  <a:lumMod val="75000"/>
                </a:schemeClr>
              </a:buClr>
              <a:buSzPct val="85000"/>
              <a:buFont typeface="Wingdings" panose="05000000000000000000" pitchFamily="2" charset="2"/>
              <a:buChar char="Ø"/>
            </a:pPr>
            <a:r>
              <a:rPr lang="en-US" sz="2800" dirty="0"/>
              <a:t>2nd Place - $500</a:t>
            </a:r>
          </a:p>
          <a:p>
            <a:pPr marL="854075" lvl="2" indent="-285750">
              <a:buClr>
                <a:schemeClr val="accent5">
                  <a:lumMod val="75000"/>
                </a:schemeClr>
              </a:buClr>
              <a:buSzPct val="85000"/>
              <a:buFont typeface="Wingdings" panose="05000000000000000000" pitchFamily="2" charset="2"/>
              <a:buChar char="Ø"/>
            </a:pPr>
            <a:r>
              <a:rPr lang="en-US" sz="2800" dirty="0"/>
              <a:t>3rd Place - $250</a:t>
            </a:r>
          </a:p>
        </p:txBody>
      </p:sp>
    </p:spTree>
    <p:extLst>
      <p:ext uri="{BB962C8B-B14F-4D97-AF65-F5344CB8AC3E}">
        <p14:creationId xmlns:p14="http://schemas.microsoft.com/office/powerpoint/2010/main" val="3239905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001000" cy="1096962"/>
          </a:xfrm>
        </p:spPr>
        <p:txBody>
          <a:bodyPr/>
          <a:lstStyle/>
          <a:p>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ASFPM Foundation Scholarships</a:t>
            </a:r>
          </a:p>
        </p:txBody>
      </p:sp>
      <p:sp>
        <p:nvSpPr>
          <p:cNvPr id="4" name="Content Placeholder 3"/>
          <p:cNvSpPr>
            <a:spLocks noGrp="1"/>
          </p:cNvSpPr>
          <p:nvPr>
            <p:ph idx="1"/>
          </p:nvPr>
        </p:nvSpPr>
        <p:spPr>
          <a:xfrm>
            <a:off x="30480" y="1600199"/>
            <a:ext cx="9113520" cy="685801"/>
          </a:xfrm>
        </p:spPr>
        <p:txBody>
          <a:bodyPr/>
          <a:lstStyle/>
          <a:p>
            <a:pPr marL="0" indent="0">
              <a:buNone/>
            </a:pPr>
            <a:r>
              <a:rPr lang="en-US" sz="3100" b="1" dirty="0"/>
              <a:t>Future Leaders Scholarship</a:t>
            </a:r>
          </a:p>
          <a:p>
            <a:pPr marL="0" indent="0">
              <a:buNone/>
            </a:pPr>
            <a:endParaRPr lang="en-US" dirty="0"/>
          </a:p>
          <a:p>
            <a:endParaRPr lang="en-US" dirty="0"/>
          </a:p>
        </p:txBody>
      </p:sp>
      <p:pic>
        <p:nvPicPr>
          <p:cNvPr id="19" name="Picture 18">
            <a:extLst>
              <a:ext uri="{FF2B5EF4-FFF2-40B4-BE49-F238E27FC236}">
                <a16:creationId xmlns:a16="http://schemas.microsoft.com/office/drawing/2014/main" id="{4B4E11C1-3543-4CE3-9E5A-C70BEBA34F9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
        <p:nvSpPr>
          <p:cNvPr id="21" name="TextBox 20"/>
          <p:cNvSpPr txBox="1"/>
          <p:nvPr/>
        </p:nvSpPr>
        <p:spPr>
          <a:xfrm>
            <a:off x="30480" y="6273225"/>
            <a:ext cx="9113520" cy="584775"/>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4</a:t>
            </a:r>
            <a:r>
              <a:rPr lang="en-US" b="1" baseline="30000" dirty="0">
                <a:solidFill>
                  <a:schemeClr val="bg1"/>
                </a:solidFill>
                <a:latin typeface="Arial" panose="020B0604020202020204" pitchFamily="34" charset="0"/>
                <a:cs typeface="Arial" panose="020B0604020202020204" pitchFamily="34" charset="0"/>
              </a:rPr>
              <a:t>th</a:t>
            </a:r>
            <a:r>
              <a:rPr lang="en-US" b="1" dirty="0">
                <a:solidFill>
                  <a:schemeClr val="bg1"/>
                </a:solidFill>
                <a:latin typeface="Arial" panose="020B0604020202020204" pitchFamily="34" charset="0"/>
                <a:cs typeface="Arial" panose="020B0604020202020204" pitchFamily="34" charset="0"/>
              </a:rPr>
              <a:t> Larry A. Larson Speaker Series </a:t>
            </a:r>
          </a:p>
          <a:p>
            <a:r>
              <a:rPr lang="en-US" sz="1400" b="1" dirty="0">
                <a:solidFill>
                  <a:schemeClr val="bg1"/>
                </a:solidFill>
                <a:latin typeface="Arial" panose="020B0604020202020204" pitchFamily="34" charset="0"/>
                <a:cs typeface="Arial" panose="020B0604020202020204" pitchFamily="34" charset="0"/>
              </a:rPr>
              <a:t>“Big Data = Big Future &amp; Big Challenges,” September 2018, Reno, NV</a:t>
            </a:r>
            <a:endParaRPr lang="en-US" sz="14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0" y="6242447"/>
            <a:ext cx="9144000" cy="615553"/>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6</a:t>
            </a:r>
            <a:r>
              <a:rPr lang="en-US" sz="2000" b="1" baseline="30000" dirty="0">
                <a:solidFill>
                  <a:schemeClr val="bg1"/>
                </a:solidFill>
                <a:latin typeface="Arial" panose="020B0604020202020204" pitchFamily="34" charset="0"/>
                <a:cs typeface="Arial" panose="020B0604020202020204" pitchFamily="34" charset="0"/>
              </a:rPr>
              <a:t>th</a:t>
            </a:r>
            <a:r>
              <a:rPr lang="en-US" sz="2000" b="1" dirty="0">
                <a:solidFill>
                  <a:schemeClr val="bg1"/>
                </a:solidFill>
                <a:latin typeface="Arial" panose="020B0604020202020204" pitchFamily="34" charset="0"/>
                <a:cs typeface="Arial" panose="020B0604020202020204" pitchFamily="34" charset="0"/>
              </a:rPr>
              <a:t> Assembly of the Gilbert White National Flood Policy Forum </a:t>
            </a:r>
          </a:p>
          <a:p>
            <a:r>
              <a:rPr lang="en-US" sz="1400" b="1" dirty="0">
                <a:solidFill>
                  <a:schemeClr val="bg1"/>
                </a:solidFill>
                <a:latin typeface="Arial" panose="020B0604020202020204" pitchFamily="34" charset="0"/>
                <a:cs typeface="Arial" panose="020B0604020202020204" pitchFamily="34" charset="0"/>
              </a:rPr>
              <a:t>“Increasing Our Resiliency to Urban Flooding,” March 2019, DC</a:t>
            </a:r>
            <a:endParaRPr lang="en-US" sz="14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0" y="6242447"/>
            <a:ext cx="9144000" cy="584775"/>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Gilbert White National Flood Policy Forum Panel Discussion</a:t>
            </a:r>
          </a:p>
          <a:p>
            <a:r>
              <a:rPr lang="en-US" sz="1400" b="1" dirty="0">
                <a:solidFill>
                  <a:schemeClr val="bg1"/>
                </a:solidFill>
                <a:latin typeface="Arial" panose="020B0604020202020204" pitchFamily="34" charset="0"/>
                <a:cs typeface="Arial" panose="020B0604020202020204" pitchFamily="34" charset="0"/>
              </a:rPr>
              <a:t>“Increasing Our Resiliency to Urban Flooding,” March 2019, DC</a:t>
            </a:r>
            <a:endParaRPr lang="en-US" sz="1400" dirty="0">
              <a:solidFill>
                <a:schemeClr val="bg1"/>
              </a:solidFill>
              <a:latin typeface="Arial" panose="020B0604020202020204" pitchFamily="34" charset="0"/>
              <a:cs typeface="Arial" panose="020B0604020202020204" pitchFamily="34" charset="0"/>
            </a:endParaRPr>
          </a:p>
        </p:txBody>
      </p:sp>
      <p:sp>
        <p:nvSpPr>
          <p:cNvPr id="12" name="Content Placeholder 1"/>
          <p:cNvSpPr txBox="1">
            <a:spLocks/>
          </p:cNvSpPr>
          <p:nvPr/>
        </p:nvSpPr>
        <p:spPr bwMode="auto">
          <a:xfrm>
            <a:off x="353378" y="2343834"/>
            <a:ext cx="8476078"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3200">
                <a:solidFill>
                  <a:schemeClr val="tx1">
                    <a:lumMod val="75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lumMod val="75000"/>
                  </a:schemeClr>
                </a:solidFill>
                <a:latin typeface="+mn-lt"/>
              </a:defRPr>
            </a:lvl2pPr>
            <a:lvl3pPr marL="1143000" indent="-228600" algn="l" rtl="0" eaLnBrk="1" fontAlgn="base" hangingPunct="1">
              <a:spcBef>
                <a:spcPct val="20000"/>
              </a:spcBef>
              <a:spcAft>
                <a:spcPct val="0"/>
              </a:spcAft>
              <a:buChar char="•"/>
              <a:defRPr sz="2400">
                <a:solidFill>
                  <a:schemeClr val="tx1">
                    <a:lumMod val="75000"/>
                  </a:schemeClr>
                </a:solidFill>
                <a:latin typeface="+mn-lt"/>
              </a:defRPr>
            </a:lvl3pPr>
            <a:lvl4pPr marL="1600200" indent="-228600" algn="l" rtl="0" eaLnBrk="1" fontAlgn="base" hangingPunct="1">
              <a:spcBef>
                <a:spcPct val="20000"/>
              </a:spcBef>
              <a:spcAft>
                <a:spcPct val="0"/>
              </a:spcAft>
              <a:buChar char="–"/>
              <a:defRPr sz="2000">
                <a:solidFill>
                  <a:schemeClr val="tx1">
                    <a:lumMod val="75000"/>
                  </a:schemeClr>
                </a:solidFill>
                <a:latin typeface="+mn-lt"/>
              </a:defRPr>
            </a:lvl4pPr>
            <a:lvl5pPr marL="2057400" indent="-228600" algn="l" rtl="0" eaLnBrk="1" fontAlgn="base" hangingPunct="1">
              <a:spcBef>
                <a:spcPct val="20000"/>
              </a:spcBef>
              <a:spcAft>
                <a:spcPct val="0"/>
              </a:spcAft>
              <a:buChar char="»"/>
              <a:defRPr sz="2000">
                <a:solidFill>
                  <a:schemeClr val="tx1">
                    <a:lumMod val="75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lvl="1" indent="-342900">
              <a:spcBef>
                <a:spcPts val="300"/>
              </a:spcBef>
              <a:buClr>
                <a:schemeClr val="accent5">
                  <a:lumMod val="75000"/>
                </a:schemeClr>
              </a:buClr>
              <a:buSzPct val="85000"/>
              <a:buFont typeface="Wingdings" panose="05000000000000000000" pitchFamily="2" charset="2"/>
              <a:buChar char="§"/>
            </a:pPr>
            <a:endParaRPr lang="en-US" sz="2800" dirty="0"/>
          </a:p>
        </p:txBody>
      </p:sp>
      <p:pic>
        <p:nvPicPr>
          <p:cNvPr id="9" name="Picture 2" descr="C:\Users\ann.terranova\AppData\Local\Microsoft\Windows\Temporary Internet Files\Content.Outlook\S23T7F9T\IMG_20190313_190029 (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867" t="36872" r="11877" b="15311"/>
          <a:stretch/>
        </p:blipFill>
        <p:spPr bwMode="auto">
          <a:xfrm>
            <a:off x="5562600" y="2819400"/>
            <a:ext cx="3474720" cy="2384646"/>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1"/>
          <p:cNvSpPr txBox="1">
            <a:spLocks/>
          </p:cNvSpPr>
          <p:nvPr/>
        </p:nvSpPr>
        <p:spPr bwMode="auto">
          <a:xfrm>
            <a:off x="30480" y="2343834"/>
            <a:ext cx="5532120" cy="392939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eaLnBrk="1" fontAlgn="base" hangingPunct="1">
              <a:spcBef>
                <a:spcPct val="20000"/>
              </a:spcBef>
              <a:spcAft>
                <a:spcPct val="0"/>
              </a:spcAft>
              <a:buChar char="•"/>
              <a:defRPr sz="3200">
                <a:solidFill>
                  <a:schemeClr val="tx1">
                    <a:lumMod val="75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lumMod val="75000"/>
                  </a:schemeClr>
                </a:solidFill>
                <a:latin typeface="+mn-lt"/>
              </a:defRPr>
            </a:lvl2pPr>
            <a:lvl3pPr marL="1143000" indent="-228600" algn="l" rtl="0" eaLnBrk="1" fontAlgn="base" hangingPunct="1">
              <a:spcBef>
                <a:spcPct val="20000"/>
              </a:spcBef>
              <a:spcAft>
                <a:spcPct val="0"/>
              </a:spcAft>
              <a:buChar char="•"/>
              <a:defRPr sz="2400">
                <a:solidFill>
                  <a:schemeClr val="tx1">
                    <a:lumMod val="75000"/>
                  </a:schemeClr>
                </a:solidFill>
                <a:latin typeface="+mn-lt"/>
              </a:defRPr>
            </a:lvl3pPr>
            <a:lvl4pPr marL="1600200" indent="-228600" algn="l" rtl="0" eaLnBrk="1" fontAlgn="base" hangingPunct="1">
              <a:spcBef>
                <a:spcPct val="20000"/>
              </a:spcBef>
              <a:spcAft>
                <a:spcPct val="0"/>
              </a:spcAft>
              <a:buChar char="–"/>
              <a:defRPr sz="2000">
                <a:solidFill>
                  <a:schemeClr val="tx1">
                    <a:lumMod val="75000"/>
                  </a:schemeClr>
                </a:solidFill>
                <a:latin typeface="+mn-lt"/>
              </a:defRPr>
            </a:lvl4pPr>
            <a:lvl5pPr marL="2057400" indent="-228600" algn="l" rtl="0" eaLnBrk="1" fontAlgn="base" hangingPunct="1">
              <a:spcBef>
                <a:spcPct val="20000"/>
              </a:spcBef>
              <a:spcAft>
                <a:spcPct val="0"/>
              </a:spcAft>
              <a:buChar char="»"/>
              <a:defRPr sz="2000">
                <a:solidFill>
                  <a:schemeClr val="tx1">
                    <a:lumMod val="75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lvl="1" indent="-342900">
              <a:buClr>
                <a:schemeClr val="accent5">
                  <a:lumMod val="75000"/>
                </a:schemeClr>
              </a:buClr>
              <a:buSzPct val="85000"/>
              <a:buFont typeface="Wingdings" panose="05000000000000000000" pitchFamily="2" charset="2"/>
              <a:buChar char="§"/>
            </a:pPr>
            <a:r>
              <a:rPr lang="en-US" sz="2400" dirty="0"/>
              <a:t>Started in 2018</a:t>
            </a:r>
          </a:p>
          <a:p>
            <a:pPr marL="342900" lvl="1" indent="-342900">
              <a:buClr>
                <a:schemeClr val="accent5">
                  <a:lumMod val="75000"/>
                </a:schemeClr>
              </a:buClr>
              <a:buSzPct val="85000"/>
              <a:buFont typeface="Wingdings" panose="05000000000000000000" pitchFamily="2" charset="2"/>
              <a:buChar char="§"/>
            </a:pPr>
            <a:r>
              <a:rPr lang="en-US" sz="2400" dirty="0"/>
              <a:t>Awarded to a deserving college student who plans to work after graduation in a profession that directly or indirectly supports the field of flood risk management</a:t>
            </a:r>
          </a:p>
          <a:p>
            <a:pPr marL="342900" lvl="1" indent="-342900">
              <a:buClr>
                <a:schemeClr val="accent5">
                  <a:lumMod val="75000"/>
                </a:schemeClr>
              </a:buClr>
              <a:buSzPct val="85000"/>
              <a:buFont typeface="Wingdings" panose="05000000000000000000" pitchFamily="2" charset="2"/>
              <a:buChar char="§"/>
            </a:pPr>
            <a:r>
              <a:rPr lang="en-US" sz="2400" dirty="0"/>
              <a:t>Up to $25,000 per year for two years for tuition and living expenses</a:t>
            </a:r>
          </a:p>
          <a:p>
            <a:pPr marL="342900" lvl="1" indent="-342900">
              <a:buClr>
                <a:schemeClr val="accent5">
                  <a:lumMod val="75000"/>
                </a:schemeClr>
              </a:buClr>
              <a:buSzPct val="85000"/>
              <a:buFont typeface="Wingdings" panose="05000000000000000000" pitchFamily="2" charset="2"/>
              <a:buChar char="§"/>
            </a:pPr>
            <a:r>
              <a:rPr lang="en-US" sz="2400" dirty="0"/>
              <a:t>Mentoring and involvement </a:t>
            </a:r>
          </a:p>
          <a:p>
            <a:pPr marL="0" lvl="1" indent="0" algn="ctr">
              <a:spcBef>
                <a:spcPts val="1200"/>
              </a:spcBef>
              <a:buClr>
                <a:schemeClr val="accent5">
                  <a:lumMod val="75000"/>
                </a:schemeClr>
              </a:buClr>
              <a:buSzPct val="85000"/>
              <a:buFontTx/>
              <a:buNone/>
            </a:pPr>
            <a:r>
              <a:rPr lang="en-US" sz="2600" b="1" i="1" dirty="0">
                <a:solidFill>
                  <a:srgbClr val="0073AE"/>
                </a:solidFill>
              </a:rPr>
              <a:t>Jesus Mulgado, Inaugural Future Leaders Scholar (2018-2020)</a:t>
            </a:r>
          </a:p>
        </p:txBody>
      </p:sp>
    </p:spTree>
    <p:extLst>
      <p:ext uri="{BB962C8B-B14F-4D97-AF65-F5344CB8AC3E}">
        <p14:creationId xmlns:p14="http://schemas.microsoft.com/office/powerpoint/2010/main" val="3146402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8001000" cy="1096962"/>
          </a:xfrm>
        </p:spPr>
        <p:txBody>
          <a:bodyPr/>
          <a:lstStyle/>
          <a:p>
            <a:r>
              <a:rPr lang="en-US" sz="3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ASFPM Foundation Scholarships</a:t>
            </a:r>
          </a:p>
        </p:txBody>
      </p:sp>
      <p:sp>
        <p:nvSpPr>
          <p:cNvPr id="4" name="Content Placeholder 3"/>
          <p:cNvSpPr>
            <a:spLocks noGrp="1"/>
          </p:cNvSpPr>
          <p:nvPr>
            <p:ph idx="1"/>
          </p:nvPr>
        </p:nvSpPr>
        <p:spPr>
          <a:xfrm>
            <a:off x="30480" y="1600199"/>
            <a:ext cx="9113520" cy="685801"/>
          </a:xfrm>
        </p:spPr>
        <p:txBody>
          <a:bodyPr/>
          <a:lstStyle/>
          <a:p>
            <a:pPr marL="0" indent="0">
              <a:buNone/>
            </a:pPr>
            <a:r>
              <a:rPr lang="en-US" sz="3100" b="1" dirty="0"/>
              <a:t>Future Leaders Scholarship</a:t>
            </a:r>
          </a:p>
          <a:p>
            <a:pPr marL="0" indent="0">
              <a:buNone/>
            </a:pPr>
            <a:endParaRPr lang="en-US" dirty="0"/>
          </a:p>
          <a:p>
            <a:endParaRPr lang="en-US" dirty="0"/>
          </a:p>
        </p:txBody>
      </p:sp>
      <p:pic>
        <p:nvPicPr>
          <p:cNvPr id="19" name="Picture 18">
            <a:extLst>
              <a:ext uri="{FF2B5EF4-FFF2-40B4-BE49-F238E27FC236}">
                <a16:creationId xmlns:a16="http://schemas.microsoft.com/office/drawing/2014/main" id="{4B4E11C1-3543-4CE3-9E5A-C70BEBA34F9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
        <p:nvSpPr>
          <p:cNvPr id="21" name="TextBox 20"/>
          <p:cNvSpPr txBox="1"/>
          <p:nvPr/>
        </p:nvSpPr>
        <p:spPr>
          <a:xfrm>
            <a:off x="30480" y="6273225"/>
            <a:ext cx="9113520" cy="584775"/>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4</a:t>
            </a:r>
            <a:r>
              <a:rPr lang="en-US" b="1" baseline="30000" dirty="0">
                <a:solidFill>
                  <a:schemeClr val="bg1"/>
                </a:solidFill>
                <a:latin typeface="Arial" panose="020B0604020202020204" pitchFamily="34" charset="0"/>
                <a:cs typeface="Arial" panose="020B0604020202020204" pitchFamily="34" charset="0"/>
              </a:rPr>
              <a:t>th</a:t>
            </a:r>
            <a:r>
              <a:rPr lang="en-US" b="1" dirty="0">
                <a:solidFill>
                  <a:schemeClr val="bg1"/>
                </a:solidFill>
                <a:latin typeface="Arial" panose="020B0604020202020204" pitchFamily="34" charset="0"/>
                <a:cs typeface="Arial" panose="020B0604020202020204" pitchFamily="34" charset="0"/>
              </a:rPr>
              <a:t> Larry A. Larson Speaker Series </a:t>
            </a:r>
          </a:p>
          <a:p>
            <a:r>
              <a:rPr lang="en-US" sz="1400" b="1" dirty="0">
                <a:solidFill>
                  <a:schemeClr val="bg1"/>
                </a:solidFill>
                <a:latin typeface="Arial" panose="020B0604020202020204" pitchFamily="34" charset="0"/>
                <a:cs typeface="Arial" panose="020B0604020202020204" pitchFamily="34" charset="0"/>
              </a:rPr>
              <a:t>“Big Data = Big Future &amp; Big Challenges,” September 2018, Reno, NV</a:t>
            </a:r>
            <a:endParaRPr lang="en-US" sz="1400" dirty="0">
              <a:solidFill>
                <a:schemeClr val="bg1"/>
              </a:solidFill>
              <a:latin typeface="Arial" panose="020B0604020202020204" pitchFamily="34" charset="0"/>
              <a:cs typeface="Arial" panose="020B0604020202020204" pitchFamily="34" charset="0"/>
            </a:endParaRPr>
          </a:p>
        </p:txBody>
      </p:sp>
      <p:sp>
        <p:nvSpPr>
          <p:cNvPr id="8" name="TextBox 7"/>
          <p:cNvSpPr txBox="1"/>
          <p:nvPr/>
        </p:nvSpPr>
        <p:spPr>
          <a:xfrm>
            <a:off x="0" y="6242447"/>
            <a:ext cx="9144000" cy="615553"/>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6</a:t>
            </a:r>
            <a:r>
              <a:rPr lang="en-US" sz="2000" b="1" baseline="30000" dirty="0">
                <a:solidFill>
                  <a:schemeClr val="bg1"/>
                </a:solidFill>
                <a:latin typeface="Arial" panose="020B0604020202020204" pitchFamily="34" charset="0"/>
                <a:cs typeface="Arial" panose="020B0604020202020204" pitchFamily="34" charset="0"/>
              </a:rPr>
              <a:t>th</a:t>
            </a:r>
            <a:r>
              <a:rPr lang="en-US" sz="2000" b="1" dirty="0">
                <a:solidFill>
                  <a:schemeClr val="bg1"/>
                </a:solidFill>
                <a:latin typeface="Arial" panose="020B0604020202020204" pitchFamily="34" charset="0"/>
                <a:cs typeface="Arial" panose="020B0604020202020204" pitchFamily="34" charset="0"/>
              </a:rPr>
              <a:t> Assembly of the Gilbert White National Flood Policy Forum </a:t>
            </a:r>
          </a:p>
          <a:p>
            <a:r>
              <a:rPr lang="en-US" sz="1400" b="1" dirty="0">
                <a:solidFill>
                  <a:schemeClr val="bg1"/>
                </a:solidFill>
                <a:latin typeface="Arial" panose="020B0604020202020204" pitchFamily="34" charset="0"/>
                <a:cs typeface="Arial" panose="020B0604020202020204" pitchFamily="34" charset="0"/>
              </a:rPr>
              <a:t>“Increasing Our Resiliency to Urban Flooding,” March 2019, DC</a:t>
            </a:r>
            <a:endParaRPr lang="en-US" sz="14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0" y="6242447"/>
            <a:ext cx="9144000" cy="584775"/>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Gilbert White National Flood Policy Forum Panel Discussion</a:t>
            </a:r>
          </a:p>
          <a:p>
            <a:r>
              <a:rPr lang="en-US" sz="1400" b="1" dirty="0">
                <a:solidFill>
                  <a:schemeClr val="bg1"/>
                </a:solidFill>
                <a:latin typeface="Arial" panose="020B0604020202020204" pitchFamily="34" charset="0"/>
                <a:cs typeface="Arial" panose="020B0604020202020204" pitchFamily="34" charset="0"/>
              </a:rPr>
              <a:t>“Increasing Our Resiliency to Urban Flooding,” March 2019, DC</a:t>
            </a:r>
            <a:endParaRPr lang="en-US" sz="1400" dirty="0">
              <a:solidFill>
                <a:schemeClr val="bg1"/>
              </a:solidFill>
              <a:latin typeface="Arial" panose="020B0604020202020204" pitchFamily="34" charset="0"/>
              <a:cs typeface="Arial" panose="020B0604020202020204" pitchFamily="34" charset="0"/>
            </a:endParaRPr>
          </a:p>
        </p:txBody>
      </p:sp>
      <p:sp>
        <p:nvSpPr>
          <p:cNvPr id="12" name="Content Placeholder 1"/>
          <p:cNvSpPr txBox="1">
            <a:spLocks/>
          </p:cNvSpPr>
          <p:nvPr/>
        </p:nvSpPr>
        <p:spPr bwMode="auto">
          <a:xfrm>
            <a:off x="353378" y="2343834"/>
            <a:ext cx="8476078"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3200">
                <a:solidFill>
                  <a:schemeClr val="tx1">
                    <a:lumMod val="75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lumMod val="75000"/>
                  </a:schemeClr>
                </a:solidFill>
                <a:latin typeface="+mn-lt"/>
              </a:defRPr>
            </a:lvl2pPr>
            <a:lvl3pPr marL="1143000" indent="-228600" algn="l" rtl="0" eaLnBrk="1" fontAlgn="base" hangingPunct="1">
              <a:spcBef>
                <a:spcPct val="20000"/>
              </a:spcBef>
              <a:spcAft>
                <a:spcPct val="0"/>
              </a:spcAft>
              <a:buChar char="•"/>
              <a:defRPr sz="2400">
                <a:solidFill>
                  <a:schemeClr val="tx1">
                    <a:lumMod val="75000"/>
                  </a:schemeClr>
                </a:solidFill>
                <a:latin typeface="+mn-lt"/>
              </a:defRPr>
            </a:lvl3pPr>
            <a:lvl4pPr marL="1600200" indent="-228600" algn="l" rtl="0" eaLnBrk="1" fontAlgn="base" hangingPunct="1">
              <a:spcBef>
                <a:spcPct val="20000"/>
              </a:spcBef>
              <a:spcAft>
                <a:spcPct val="0"/>
              </a:spcAft>
              <a:buChar char="–"/>
              <a:defRPr sz="2000">
                <a:solidFill>
                  <a:schemeClr val="tx1">
                    <a:lumMod val="75000"/>
                  </a:schemeClr>
                </a:solidFill>
                <a:latin typeface="+mn-lt"/>
              </a:defRPr>
            </a:lvl4pPr>
            <a:lvl5pPr marL="2057400" indent="-228600" algn="l" rtl="0" eaLnBrk="1" fontAlgn="base" hangingPunct="1">
              <a:spcBef>
                <a:spcPct val="20000"/>
              </a:spcBef>
              <a:spcAft>
                <a:spcPct val="0"/>
              </a:spcAft>
              <a:buChar char="»"/>
              <a:defRPr sz="2000">
                <a:solidFill>
                  <a:schemeClr val="tx1">
                    <a:lumMod val="75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lvl="1" indent="-342900">
              <a:spcBef>
                <a:spcPts val="300"/>
              </a:spcBef>
              <a:buClr>
                <a:schemeClr val="accent5">
                  <a:lumMod val="75000"/>
                </a:schemeClr>
              </a:buClr>
              <a:buSzPct val="85000"/>
              <a:buFont typeface="Wingdings" panose="05000000000000000000" pitchFamily="2" charset="2"/>
              <a:buChar char="§"/>
            </a:pPr>
            <a:endParaRPr lang="en-US" sz="2800" dirty="0"/>
          </a:p>
        </p:txBody>
      </p:sp>
      <p:sp>
        <p:nvSpPr>
          <p:cNvPr id="13" name="Content Placeholder 1"/>
          <p:cNvSpPr txBox="1">
            <a:spLocks/>
          </p:cNvSpPr>
          <p:nvPr/>
        </p:nvSpPr>
        <p:spPr bwMode="auto">
          <a:xfrm>
            <a:off x="228600" y="2343835"/>
            <a:ext cx="8352049" cy="452940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har char="•"/>
              <a:defRPr sz="3200">
                <a:solidFill>
                  <a:schemeClr val="tx1">
                    <a:lumMod val="75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lumMod val="75000"/>
                  </a:schemeClr>
                </a:solidFill>
                <a:latin typeface="+mn-lt"/>
              </a:defRPr>
            </a:lvl2pPr>
            <a:lvl3pPr marL="1143000" indent="-228600" algn="l" rtl="0" eaLnBrk="1" fontAlgn="base" hangingPunct="1">
              <a:spcBef>
                <a:spcPct val="20000"/>
              </a:spcBef>
              <a:spcAft>
                <a:spcPct val="0"/>
              </a:spcAft>
              <a:buChar char="•"/>
              <a:defRPr sz="2400">
                <a:solidFill>
                  <a:schemeClr val="tx1">
                    <a:lumMod val="75000"/>
                  </a:schemeClr>
                </a:solidFill>
                <a:latin typeface="+mn-lt"/>
              </a:defRPr>
            </a:lvl3pPr>
            <a:lvl4pPr marL="1600200" indent="-228600" algn="l" rtl="0" eaLnBrk="1" fontAlgn="base" hangingPunct="1">
              <a:spcBef>
                <a:spcPct val="20000"/>
              </a:spcBef>
              <a:spcAft>
                <a:spcPct val="0"/>
              </a:spcAft>
              <a:buChar char="–"/>
              <a:defRPr sz="2000">
                <a:solidFill>
                  <a:schemeClr val="tx1">
                    <a:lumMod val="75000"/>
                  </a:schemeClr>
                </a:solidFill>
                <a:latin typeface="+mn-lt"/>
              </a:defRPr>
            </a:lvl4pPr>
            <a:lvl5pPr marL="2057400" indent="-228600" algn="l" rtl="0" eaLnBrk="1" fontAlgn="base" hangingPunct="1">
              <a:spcBef>
                <a:spcPct val="20000"/>
              </a:spcBef>
              <a:spcAft>
                <a:spcPct val="0"/>
              </a:spcAft>
              <a:buChar char="»"/>
              <a:defRPr sz="2000">
                <a:solidFill>
                  <a:schemeClr val="tx1">
                    <a:lumMod val="75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342900" lvl="1" indent="-342900">
              <a:buClr>
                <a:schemeClr val="accent5">
                  <a:lumMod val="75000"/>
                </a:schemeClr>
              </a:buClr>
              <a:buSzPct val="85000"/>
              <a:buFont typeface="Wingdings" panose="05000000000000000000" pitchFamily="2" charset="2"/>
              <a:buChar char="§"/>
            </a:pPr>
            <a:r>
              <a:rPr lang="en-US" dirty="0"/>
              <a:t>Next offered in 2020-2022 academic years </a:t>
            </a:r>
          </a:p>
          <a:p>
            <a:pPr marL="342900" lvl="1" indent="-342900">
              <a:buClr>
                <a:schemeClr val="accent5">
                  <a:lumMod val="75000"/>
                </a:schemeClr>
              </a:buClr>
              <a:buSzPct val="85000"/>
              <a:buFont typeface="Wingdings" panose="05000000000000000000" pitchFamily="2" charset="2"/>
              <a:buChar char="§"/>
            </a:pPr>
            <a:r>
              <a:rPr lang="en-US" dirty="0"/>
              <a:t>Applications available in fall 2019</a:t>
            </a:r>
          </a:p>
          <a:p>
            <a:pPr marL="342900" lvl="1" indent="-342900">
              <a:buClr>
                <a:schemeClr val="accent5">
                  <a:lumMod val="75000"/>
                </a:schemeClr>
              </a:buClr>
              <a:buSzPct val="85000"/>
              <a:buFont typeface="Wingdings" panose="05000000000000000000" pitchFamily="2" charset="2"/>
              <a:buChar char="§"/>
            </a:pPr>
            <a:r>
              <a:rPr lang="en-US" dirty="0"/>
              <a:t>ASFPM Foundation Board considering ability to offer the 2-year scholarship every year</a:t>
            </a:r>
          </a:p>
          <a:p>
            <a:pPr marL="342900" lvl="1" indent="-342900">
              <a:buClr>
                <a:schemeClr val="accent5">
                  <a:lumMod val="75000"/>
                </a:schemeClr>
              </a:buClr>
              <a:buSzPct val="85000"/>
              <a:buFont typeface="Wingdings" panose="05000000000000000000" pitchFamily="2" charset="2"/>
              <a:buChar char="§"/>
            </a:pPr>
            <a:r>
              <a:rPr lang="en-US" dirty="0"/>
              <a:t>Please help the Foundation find deserving college undergraduates entering their junior year in 2020</a:t>
            </a:r>
          </a:p>
        </p:txBody>
      </p:sp>
    </p:spTree>
    <p:extLst>
      <p:ext uri="{BB962C8B-B14F-4D97-AF65-F5344CB8AC3E}">
        <p14:creationId xmlns:p14="http://schemas.microsoft.com/office/powerpoint/2010/main" val="2609460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856CD1-858E-4784-8B3B-7B0D01584EBD}"/>
              </a:ext>
            </a:extLst>
          </p:cNvPr>
          <p:cNvSpPr>
            <a:spLocks noGrp="1"/>
          </p:cNvSpPr>
          <p:nvPr>
            <p:ph idx="1"/>
          </p:nvPr>
        </p:nvSpPr>
        <p:spPr>
          <a:xfrm>
            <a:off x="0" y="3501248"/>
            <a:ext cx="3718560" cy="2665209"/>
          </a:xfrm>
        </p:spPr>
        <p:txBody>
          <a:bodyPr>
            <a:normAutofit/>
          </a:bodyPr>
          <a:lstStyle/>
          <a:p>
            <a:pPr algn="ctr"/>
            <a:r>
              <a:rPr lang="en-US" sz="2200" dirty="0"/>
              <a:t>…and encourage others </a:t>
            </a:r>
          </a:p>
          <a:p>
            <a:pPr marL="0" indent="0" algn="ctr">
              <a:spcBef>
                <a:spcPts val="1200"/>
              </a:spcBef>
              <a:buNone/>
            </a:pPr>
            <a:r>
              <a:rPr lang="en-US" sz="2100" b="1" dirty="0">
                <a:solidFill>
                  <a:srgbClr val="0073AE"/>
                </a:solidFill>
              </a:rPr>
              <a:t>www.asfpmfoundation.org</a:t>
            </a:r>
          </a:p>
          <a:p>
            <a:pPr algn="ctr">
              <a:spcBef>
                <a:spcPts val="1200"/>
              </a:spcBef>
            </a:pPr>
            <a:r>
              <a:rPr lang="en-US" sz="2200" dirty="0"/>
              <a:t>…for ASFPM Foundation scholarship information</a:t>
            </a:r>
          </a:p>
        </p:txBody>
      </p:sp>
      <p:sp>
        <p:nvSpPr>
          <p:cNvPr id="12" name="Title 2"/>
          <p:cNvSpPr>
            <a:spLocks noGrp="1"/>
          </p:cNvSpPr>
          <p:nvPr>
            <p:ph type="title"/>
          </p:nvPr>
        </p:nvSpPr>
        <p:spPr>
          <a:xfrm>
            <a:off x="152400" y="2214307"/>
            <a:ext cx="3395662" cy="778829"/>
          </a:xfrm>
        </p:spPr>
        <p:txBody>
          <a:bodyPr/>
          <a:lstStyle/>
          <a:p>
            <a:r>
              <a:rPr lang="en-US" sz="3000" dirty="0"/>
              <a:t>Visit our Website…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2620" y="0"/>
            <a:ext cx="5281380" cy="5986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7552267" y="225778"/>
            <a:ext cx="636693" cy="45155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009812" y="3486008"/>
            <a:ext cx="707813" cy="5463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B4E11C1-3543-4CE3-9E5A-C70BEBA34F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Tree>
    <p:extLst>
      <p:ext uri="{BB962C8B-B14F-4D97-AF65-F5344CB8AC3E}">
        <p14:creationId xmlns:p14="http://schemas.microsoft.com/office/powerpoint/2010/main" val="476956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Projects Committee</a:t>
            </a:r>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786" y="1752601"/>
            <a:ext cx="3526538" cy="213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90" y="6369189"/>
            <a:ext cx="3060510" cy="488811"/>
          </a:xfrm>
          <a:prstGeom prst="rect">
            <a:avLst/>
          </a:prstGeom>
        </p:spPr>
      </p:pic>
      <p:pic>
        <p:nvPicPr>
          <p:cNvPr id="7" name="Picture 2"/>
          <p:cNvPicPr>
            <a:picLocks noChangeAspect="1" noChangeArrowheads="1"/>
          </p:cNvPicPr>
          <p:nvPr/>
        </p:nvPicPr>
        <p:blipFill>
          <a:blip r:embed="rId5" cstate="print"/>
          <a:srcRect/>
          <a:stretch>
            <a:fillRect/>
          </a:stretch>
        </p:blipFill>
        <p:spPr bwMode="auto">
          <a:xfrm>
            <a:off x="778827" y="3553739"/>
            <a:ext cx="1088409" cy="1387000"/>
          </a:xfrm>
          <a:prstGeom prst="rect">
            <a:avLst/>
          </a:prstGeom>
          <a:noFill/>
          <a:ln w="9525">
            <a:noFill/>
            <a:miter lim="800000"/>
            <a:headEnd/>
            <a:tailEnd/>
          </a:ln>
          <a:effectLst>
            <a:softEdge rad="63500"/>
          </a:effectLst>
        </p:spPr>
      </p:pic>
      <p:pic>
        <p:nvPicPr>
          <p:cNvPr id="8" name="Picture 7"/>
          <p:cNvPicPr>
            <a:picLocks noChangeAspect="1" noChangeArrowheads="1"/>
          </p:cNvPicPr>
          <p:nvPr/>
        </p:nvPicPr>
        <p:blipFill>
          <a:blip r:embed="rId6" cstate="print"/>
          <a:srcRect/>
          <a:stretch>
            <a:fillRect/>
          </a:stretch>
        </p:blipFill>
        <p:spPr bwMode="auto">
          <a:xfrm>
            <a:off x="1779963" y="3379317"/>
            <a:ext cx="933150" cy="1224836"/>
          </a:xfrm>
          <a:prstGeom prst="rect">
            <a:avLst/>
          </a:prstGeom>
          <a:noFill/>
          <a:ln w="9525">
            <a:noFill/>
            <a:miter lim="800000"/>
            <a:headEnd/>
            <a:tailEnd/>
          </a:ln>
          <a:effectLst>
            <a:softEdge rad="63500"/>
          </a:effectLst>
        </p:spPr>
      </p:pic>
      <p:sp>
        <p:nvSpPr>
          <p:cNvPr id="10" name="TextBox 9"/>
          <p:cNvSpPr txBox="1"/>
          <p:nvPr/>
        </p:nvSpPr>
        <p:spPr>
          <a:xfrm>
            <a:off x="-70057" y="3881818"/>
            <a:ext cx="1436731" cy="646331"/>
          </a:xfrm>
          <a:prstGeom prst="rect">
            <a:avLst/>
          </a:prstGeom>
          <a:noFill/>
        </p:spPr>
        <p:txBody>
          <a:bodyPr wrap="square" rtlCol="0">
            <a:spAutoFit/>
          </a:bodyPr>
          <a:lstStyle/>
          <a:p>
            <a:r>
              <a:rPr lang="en-US" b="1" dirty="0">
                <a:ln w="22225">
                  <a:solidFill>
                    <a:schemeClr val="accent2"/>
                  </a:solidFill>
                  <a:prstDash val="solid"/>
                </a:ln>
                <a:solidFill>
                  <a:schemeClr val="accent2">
                    <a:lumMod val="40000"/>
                    <a:lumOff val="60000"/>
                  </a:schemeClr>
                </a:solidFill>
              </a:rPr>
              <a:t>4 Forums</a:t>
            </a:r>
          </a:p>
          <a:p>
            <a:r>
              <a:rPr lang="en-US" b="1" dirty="0">
                <a:ln w="22225">
                  <a:solidFill>
                    <a:schemeClr val="accent2"/>
                  </a:solidFill>
                  <a:prstDash val="solid"/>
                </a:ln>
                <a:solidFill>
                  <a:schemeClr val="accent2">
                    <a:lumMod val="40000"/>
                    <a:lumOff val="60000"/>
                  </a:schemeClr>
                </a:solidFill>
              </a:rPr>
              <a:t>11 Symposia</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1116" y="3741561"/>
            <a:ext cx="950151" cy="96465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6758" y="4817765"/>
            <a:ext cx="892710" cy="91331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5483" y="5667045"/>
            <a:ext cx="2088270" cy="55245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816" y="4538065"/>
            <a:ext cx="876239" cy="1796355"/>
          </a:xfrm>
          <a:prstGeom prst="rect">
            <a:avLst/>
          </a:prstGeom>
        </p:spPr>
      </p:pic>
      <p:sp>
        <p:nvSpPr>
          <p:cNvPr id="16" name="Rectangle 15"/>
          <p:cNvSpPr/>
          <p:nvPr/>
        </p:nvSpPr>
        <p:spPr>
          <a:xfrm>
            <a:off x="1596685" y="5234059"/>
            <a:ext cx="1018227" cy="369332"/>
          </a:xfrm>
          <a:prstGeom prst="rect">
            <a:avLst/>
          </a:prstGeom>
        </p:spPr>
        <p:txBody>
          <a:bodyPr wrap="none">
            <a:spAutoFit/>
          </a:bodyPr>
          <a:lstStyle/>
          <a:p>
            <a:r>
              <a:rPr lang="en-US" b="1" dirty="0">
                <a:ln w="22225">
                  <a:solidFill>
                    <a:schemeClr val="accent2"/>
                  </a:solidFill>
                  <a:prstDash val="solid"/>
                </a:ln>
                <a:solidFill>
                  <a:schemeClr val="accent2">
                    <a:lumMod val="40000"/>
                    <a:lumOff val="60000"/>
                  </a:schemeClr>
                </a:solidFill>
              </a:rPr>
              <a:t>Auctions</a:t>
            </a:r>
          </a:p>
        </p:txBody>
      </p:sp>
      <p:sp>
        <p:nvSpPr>
          <p:cNvPr id="17" name="Rectangle 16"/>
          <p:cNvSpPr/>
          <p:nvPr/>
        </p:nvSpPr>
        <p:spPr>
          <a:xfrm>
            <a:off x="1435145" y="4498595"/>
            <a:ext cx="2103909" cy="369332"/>
          </a:xfrm>
          <a:prstGeom prst="rect">
            <a:avLst/>
          </a:prstGeom>
        </p:spPr>
        <p:txBody>
          <a:bodyPr wrap="none">
            <a:spAutoFit/>
          </a:bodyPr>
          <a:lstStyle/>
          <a:p>
            <a:r>
              <a:rPr lang="en-US" b="1" dirty="0">
                <a:ln w="22225">
                  <a:solidFill>
                    <a:schemeClr val="accent2"/>
                  </a:solidFill>
                  <a:prstDash val="solid"/>
                </a:ln>
                <a:solidFill>
                  <a:schemeClr val="accent2">
                    <a:lumMod val="40000"/>
                    <a:lumOff val="60000"/>
                  </a:schemeClr>
                </a:solidFill>
              </a:rPr>
              <a:t>LAL Speaker’s Series</a:t>
            </a:r>
          </a:p>
        </p:txBody>
      </p:sp>
      <p:pic>
        <p:nvPicPr>
          <p:cNvPr id="18" name="Picture 2" descr="Gilbert White"/>
          <p:cNvPicPr>
            <a:picLocks noChangeAspect="1" noChangeArrowheads="1"/>
          </p:cNvPicPr>
          <p:nvPr/>
        </p:nvPicPr>
        <p:blipFill>
          <a:blip r:embed="rId11" cstate="print"/>
          <a:srcRect/>
          <a:stretch>
            <a:fillRect/>
          </a:stretch>
        </p:blipFill>
        <p:spPr bwMode="auto">
          <a:xfrm>
            <a:off x="596945" y="5008799"/>
            <a:ext cx="838200" cy="1061720"/>
          </a:xfrm>
          <a:prstGeom prst="rect">
            <a:avLst/>
          </a:prstGeom>
          <a:noFill/>
          <a:effectLst>
            <a:softEdge rad="63500"/>
          </a:effectLst>
        </p:spPr>
      </p:pic>
      <p:sp>
        <p:nvSpPr>
          <p:cNvPr id="6" name="Rectangle 5"/>
          <p:cNvSpPr/>
          <p:nvPr/>
        </p:nvSpPr>
        <p:spPr>
          <a:xfrm>
            <a:off x="3473753" y="1371600"/>
            <a:ext cx="5551701" cy="5509200"/>
          </a:xfrm>
          <a:prstGeom prst="rect">
            <a:avLst/>
          </a:prstGeom>
        </p:spPr>
        <p:txBody>
          <a:bodyPr wrap="square">
            <a:spAutoFit/>
          </a:bodyPr>
          <a:lstStyle/>
          <a:p>
            <a:pPr marL="457200" indent="-457200">
              <a:spcBef>
                <a:spcPct val="20000"/>
              </a:spcBef>
              <a:buFont typeface="Arial" panose="020B0604020202020204" pitchFamily="34" charset="0"/>
              <a:buChar char="•"/>
              <a:defRPr/>
            </a:pPr>
            <a:r>
              <a:rPr lang="en-US" sz="3200" b="1" dirty="0">
                <a:ln w="12700">
                  <a:solidFill>
                    <a:prstClr val="black">
                      <a:alpha val="0"/>
                    </a:prstClr>
                  </a:solidFill>
                  <a:prstDash val="solid"/>
                </a:ln>
                <a:solidFill>
                  <a:prstClr val="black"/>
                </a:solidFill>
                <a:latin typeface="Myriad Pro" pitchFamily="34" charset="0"/>
              </a:rPr>
              <a:t>Best Practices and Case Studies Compendium</a:t>
            </a:r>
          </a:p>
          <a:p>
            <a:pPr marL="457200" indent="-457200">
              <a:spcBef>
                <a:spcPct val="20000"/>
              </a:spcBef>
              <a:buFont typeface="Arial" panose="020B0604020202020204" pitchFamily="34" charset="0"/>
              <a:buChar char="•"/>
              <a:defRPr/>
            </a:pPr>
            <a:r>
              <a:rPr lang="en-US" sz="3200" b="1" dirty="0">
                <a:ln w="12700">
                  <a:solidFill>
                    <a:prstClr val="black">
                      <a:alpha val="0"/>
                    </a:prstClr>
                  </a:solidFill>
                  <a:prstDash val="solid"/>
                </a:ln>
                <a:solidFill>
                  <a:prstClr val="black"/>
                </a:solidFill>
                <a:latin typeface="Myriad Pro" pitchFamily="34" charset="0"/>
              </a:rPr>
              <a:t>NAI Updates</a:t>
            </a:r>
          </a:p>
          <a:p>
            <a:pPr marL="457200" indent="-457200">
              <a:spcBef>
                <a:spcPct val="20000"/>
              </a:spcBef>
              <a:buFont typeface="Arial" panose="020B0604020202020204" pitchFamily="34" charset="0"/>
              <a:buChar char="•"/>
              <a:defRPr/>
            </a:pPr>
            <a:r>
              <a:rPr lang="en-US" sz="3200" b="1" dirty="0">
                <a:ln w="12700">
                  <a:solidFill>
                    <a:prstClr val="black">
                      <a:alpha val="0"/>
                    </a:prstClr>
                  </a:solidFill>
                  <a:prstDash val="solid"/>
                </a:ln>
                <a:solidFill>
                  <a:prstClr val="black"/>
                </a:solidFill>
                <a:latin typeface="Myriad Pro" pitchFamily="34" charset="0"/>
              </a:rPr>
              <a:t>Flood Mapping for the Nation</a:t>
            </a:r>
          </a:p>
          <a:p>
            <a:pPr marL="457200" indent="-457200">
              <a:spcBef>
                <a:spcPct val="20000"/>
              </a:spcBef>
              <a:buFont typeface="Arial" panose="020B0604020202020204" pitchFamily="34" charset="0"/>
              <a:buChar char="•"/>
              <a:defRPr/>
            </a:pPr>
            <a:r>
              <a:rPr lang="en-US" sz="3200" b="1" dirty="0">
                <a:ln w="12700">
                  <a:solidFill>
                    <a:prstClr val="black">
                      <a:alpha val="0"/>
                    </a:prstClr>
                  </a:solidFill>
                  <a:prstDash val="solid"/>
                </a:ln>
                <a:solidFill>
                  <a:prstClr val="black"/>
                </a:solidFill>
                <a:latin typeface="Myriad Pro" pitchFamily="34" charset="0"/>
              </a:rPr>
              <a:t>Association of Wetland Managers Workshop</a:t>
            </a:r>
          </a:p>
          <a:p>
            <a:pPr marL="457200" indent="-457200">
              <a:spcBef>
                <a:spcPct val="20000"/>
              </a:spcBef>
              <a:buFont typeface="Arial" panose="020B0604020202020204" pitchFamily="34" charset="0"/>
              <a:buChar char="•"/>
              <a:defRPr/>
            </a:pPr>
            <a:r>
              <a:rPr lang="en-US" sz="3200" b="1" dirty="0">
                <a:ln w="12700">
                  <a:solidFill>
                    <a:prstClr val="black">
                      <a:alpha val="0"/>
                    </a:prstClr>
                  </a:solidFill>
                  <a:prstDash val="solid"/>
                </a:ln>
                <a:solidFill>
                  <a:prstClr val="black"/>
                </a:solidFill>
                <a:latin typeface="Myriad Pro" pitchFamily="34" charset="0"/>
              </a:rPr>
              <a:t>Rocky Mountain Environmental Challenge</a:t>
            </a:r>
          </a:p>
          <a:p>
            <a:pPr>
              <a:spcBef>
                <a:spcPct val="20000"/>
              </a:spcBef>
              <a:buFont typeface="Arial" pitchFamily="34" charset="0"/>
              <a:buNone/>
              <a:defRPr/>
            </a:pPr>
            <a:endParaRPr lang="en-US" sz="3200" b="1" dirty="0">
              <a:ln w="12700">
                <a:solidFill>
                  <a:prstClr val="black">
                    <a:alpha val="0"/>
                  </a:prstClr>
                </a:solidFill>
                <a:prstDash val="solid"/>
              </a:ln>
              <a:solidFill>
                <a:prstClr val="black"/>
              </a:solidFill>
              <a:latin typeface="Myriad Pro" pitchFamily="34" charset="0"/>
            </a:endParaRPr>
          </a:p>
        </p:txBody>
      </p:sp>
      <p:pic>
        <p:nvPicPr>
          <p:cNvPr id="19" name="Picture 18">
            <a:extLst>
              <a:ext uri="{FF2B5EF4-FFF2-40B4-BE49-F238E27FC236}">
                <a16:creationId xmlns:a16="http://schemas.microsoft.com/office/drawing/2014/main" id="{4B4E11C1-3543-4CE3-9E5A-C70BEBA34F93}"/>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Tree>
    <p:extLst>
      <p:ext uri="{BB962C8B-B14F-4D97-AF65-F5344CB8AC3E}">
        <p14:creationId xmlns:p14="http://schemas.microsoft.com/office/powerpoint/2010/main" val="23908575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76400" y="228600"/>
            <a:ext cx="7696200" cy="1139825"/>
          </a:xfrm>
        </p:spPr>
        <p:txBody>
          <a:bodyPr/>
          <a:lstStyle/>
          <a:p>
            <a:pPr algn="l" eaLnBrk="1" hangingPunct="1">
              <a:lnSpc>
                <a:spcPts val="3600"/>
              </a:lnSpc>
            </a:pPr>
            <a:r>
              <a:rPr lang="en-US" sz="4000" b="1" dirty="0"/>
              <a:t>NAI How-To Guides</a:t>
            </a:r>
          </a:p>
        </p:txBody>
      </p:sp>
      <p:sp>
        <p:nvSpPr>
          <p:cNvPr id="30723" name="Rectangle 3"/>
          <p:cNvSpPr>
            <a:spLocks noGrp="1" noChangeArrowheads="1"/>
          </p:cNvSpPr>
          <p:nvPr>
            <p:ph idx="1"/>
          </p:nvPr>
        </p:nvSpPr>
        <p:spPr>
          <a:xfrm>
            <a:off x="228600" y="1362487"/>
            <a:ext cx="5410200" cy="5029200"/>
          </a:xfrm>
        </p:spPr>
        <p:txBody>
          <a:bodyPr/>
          <a:lstStyle/>
          <a:p>
            <a:pPr marL="0" indent="0">
              <a:lnSpc>
                <a:spcPct val="80000"/>
              </a:lnSpc>
              <a:buNone/>
            </a:pPr>
            <a:r>
              <a:rPr lang="en-US" dirty="0"/>
              <a:t>Features:</a:t>
            </a:r>
          </a:p>
          <a:p>
            <a:pPr lvl="1">
              <a:lnSpc>
                <a:spcPct val="80000"/>
              </a:lnSpc>
            </a:pPr>
            <a:r>
              <a:rPr lang="en-US" dirty="0"/>
              <a:t>5 NAI level tools in each guide</a:t>
            </a:r>
          </a:p>
          <a:p>
            <a:pPr lvl="1">
              <a:lnSpc>
                <a:spcPct val="80000"/>
              </a:lnSpc>
            </a:pPr>
            <a:r>
              <a:rPr lang="en-US" dirty="0"/>
              <a:t>Case studies and “How-To” information</a:t>
            </a:r>
          </a:p>
          <a:p>
            <a:pPr lvl="1">
              <a:lnSpc>
                <a:spcPct val="80000"/>
              </a:lnSpc>
            </a:pPr>
            <a:r>
              <a:rPr lang="en-US" dirty="0"/>
              <a:t>Based on 7 building blocks in NAI Toolkit.  All guides complete:  Mitigation, Infrastructure, Planning,  Education / Outreach, Regulations, Emergency Services, and Mapping</a:t>
            </a:r>
          </a:p>
        </p:txBody>
      </p:sp>
      <p:pic>
        <p:nvPicPr>
          <p:cNvPr id="5" name="Picture 4"/>
          <p:cNvPicPr>
            <a:picLocks noChangeAspect="1"/>
          </p:cNvPicPr>
          <p:nvPr/>
        </p:nvPicPr>
        <p:blipFill rotWithShape="1">
          <a:blip r:embed="rId3"/>
          <a:srcRect l="17291" t="11111" r="66667" b="14074"/>
          <a:stretch/>
        </p:blipFill>
        <p:spPr>
          <a:xfrm>
            <a:off x="5832774" y="2313399"/>
            <a:ext cx="3109189" cy="4078288"/>
          </a:xfrm>
          <a:prstGeom prst="rect">
            <a:avLst/>
          </a:prstGeom>
        </p:spPr>
      </p:pic>
      <p:pic>
        <p:nvPicPr>
          <p:cNvPr id="6" name="Picture 5">
            <a:extLst>
              <a:ext uri="{FF2B5EF4-FFF2-40B4-BE49-F238E27FC236}">
                <a16:creationId xmlns:a16="http://schemas.microsoft.com/office/drawing/2014/main" id="{4B4E11C1-3543-4CE3-9E5A-C70BEBA34F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Tree>
    <p:extLst>
      <p:ext uri="{BB962C8B-B14F-4D97-AF65-F5344CB8AC3E}">
        <p14:creationId xmlns:p14="http://schemas.microsoft.com/office/powerpoint/2010/main" val="33030469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dirty="0"/>
          </a:p>
        </p:txBody>
      </p:sp>
      <p:pic>
        <p:nvPicPr>
          <p:cNvPr id="205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2054" name="Picture 2" descr="M:\CIVIL\Doc_Development\working_ASFPM_brochure\Photos\ASFPM_Foundation_Logo_2008.jpg"/>
          <p:cNvPicPr>
            <a:picLocks noChangeAspect="1" noChangeArrowheads="1"/>
          </p:cNvPicPr>
          <p:nvPr/>
        </p:nvPicPr>
        <p:blipFill>
          <a:blip r:embed="rId4" cstate="print"/>
          <a:srcRect/>
          <a:stretch>
            <a:fillRect/>
          </a:stretch>
        </p:blipFill>
        <p:spPr bwMode="auto">
          <a:xfrm>
            <a:off x="0" y="0"/>
            <a:ext cx="2057400" cy="2986548"/>
          </a:xfrm>
          <a:prstGeom prst="rect">
            <a:avLst/>
          </a:prstGeom>
          <a:noFill/>
          <a:ln w="9525">
            <a:noFill/>
            <a:miter lim="800000"/>
            <a:headEnd/>
            <a:tailEnd/>
          </a:ln>
        </p:spPr>
      </p:pic>
      <p:sp>
        <p:nvSpPr>
          <p:cNvPr id="2" name="TextBox 1"/>
          <p:cNvSpPr txBox="1"/>
          <p:nvPr/>
        </p:nvSpPr>
        <p:spPr>
          <a:xfrm>
            <a:off x="2057400" y="381000"/>
            <a:ext cx="6553200" cy="923330"/>
          </a:xfrm>
          <a:prstGeom prst="rect">
            <a:avLst/>
          </a:prstGeom>
          <a:noFill/>
        </p:spPr>
        <p:txBody>
          <a:bodyPr wrap="square" rtlCol="0">
            <a:spAutoFit/>
          </a:bodyPr>
          <a:lstStyle/>
          <a:p>
            <a:pPr algn="ctr"/>
            <a:r>
              <a:rPr lang="en-US" sz="5400" b="1" dirty="0"/>
              <a:t>ASFPM Foundation</a:t>
            </a:r>
          </a:p>
        </p:txBody>
      </p:sp>
      <p:sp>
        <p:nvSpPr>
          <p:cNvPr id="4" name="TextBox 3"/>
          <p:cNvSpPr txBox="1"/>
          <p:nvPr/>
        </p:nvSpPr>
        <p:spPr>
          <a:xfrm>
            <a:off x="2209800" y="1554234"/>
            <a:ext cx="6781800" cy="5262979"/>
          </a:xfrm>
          <a:prstGeom prst="rect">
            <a:avLst/>
          </a:prstGeom>
          <a:noFill/>
        </p:spPr>
        <p:txBody>
          <a:bodyPr wrap="square" rtlCol="0">
            <a:spAutoFit/>
          </a:bodyPr>
          <a:lstStyle/>
          <a:p>
            <a:r>
              <a:rPr lang="en-US" sz="2800" b="1" dirty="0"/>
              <a:t>Our Vision</a:t>
            </a:r>
          </a:p>
          <a:p>
            <a:r>
              <a:rPr lang="en-US" sz="2800" dirty="0"/>
              <a:t>The ASFPM Foundation is dedicated to reducing the risk and impacts of floods on people and communities.</a:t>
            </a:r>
          </a:p>
          <a:p>
            <a:endParaRPr lang="en-US" sz="2800" dirty="0"/>
          </a:p>
          <a:p>
            <a:r>
              <a:rPr lang="en-US" sz="2800" b="1" dirty="0"/>
              <a:t>Our Mission</a:t>
            </a:r>
          </a:p>
          <a:p>
            <a:r>
              <a:rPr lang="en-US" sz="2800" dirty="0"/>
              <a:t>The ASFPM Foundation serves as the catalyst for ASFPM, its chapters and members to advance projects, education and policy initiatives that promote reduced flood risk and resilient communities.</a:t>
            </a:r>
          </a:p>
        </p:txBody>
      </p:sp>
    </p:spTree>
    <p:extLst>
      <p:ext uri="{BB962C8B-B14F-4D97-AF65-F5344CB8AC3E}">
        <p14:creationId xmlns:p14="http://schemas.microsoft.com/office/powerpoint/2010/main" val="1783850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76400" y="228600"/>
            <a:ext cx="7696200" cy="1139825"/>
          </a:xfrm>
        </p:spPr>
        <p:txBody>
          <a:bodyPr/>
          <a:lstStyle/>
          <a:p>
            <a:pPr algn="l" eaLnBrk="1" hangingPunct="1">
              <a:lnSpc>
                <a:spcPts val="3600"/>
              </a:lnSpc>
            </a:pPr>
            <a:r>
              <a:rPr lang="en-US" sz="4000" b="1" dirty="0"/>
              <a:t>Steve Johnson’s 6</a:t>
            </a:r>
            <a:r>
              <a:rPr lang="en-US" sz="4000" b="1" baseline="30000" dirty="0"/>
              <a:t>th</a:t>
            </a:r>
            <a:r>
              <a:rPr lang="en-US" sz="4000" b="1" dirty="0"/>
              <a:t> Grade Science Class</a:t>
            </a:r>
          </a:p>
        </p:txBody>
      </p:sp>
      <p:pic>
        <p:nvPicPr>
          <p:cNvPr id="6" name="Picture 5">
            <a:extLst>
              <a:ext uri="{FF2B5EF4-FFF2-40B4-BE49-F238E27FC236}">
                <a16:creationId xmlns:a16="http://schemas.microsoft.com/office/drawing/2014/main" id="{4B4E11C1-3543-4CE3-9E5A-C70BEBA34F9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pic>
        <p:nvPicPr>
          <p:cNvPr id="7" name="Picture 6">
            <a:extLst>
              <a:ext uri="{FF2B5EF4-FFF2-40B4-BE49-F238E27FC236}">
                <a16:creationId xmlns:a16="http://schemas.microsoft.com/office/drawing/2014/main" id="{5B1E36CA-23D1-2549-B73D-67ABC5085F8C}"/>
              </a:ext>
            </a:extLst>
          </p:cNvPr>
          <p:cNvPicPr>
            <a:picLocks noChangeAspect="1"/>
          </p:cNvPicPr>
          <p:nvPr/>
        </p:nvPicPr>
        <p:blipFill rotWithShape="1">
          <a:blip r:embed="rId4"/>
          <a:srcRect t="17992" r="7751" b="-2929"/>
          <a:stretch/>
        </p:blipFill>
        <p:spPr>
          <a:xfrm>
            <a:off x="0" y="1223661"/>
            <a:ext cx="9144001" cy="5612860"/>
          </a:xfrm>
          <a:prstGeom prst="rect">
            <a:avLst/>
          </a:prstGeom>
        </p:spPr>
      </p:pic>
      <p:sp>
        <p:nvSpPr>
          <p:cNvPr id="8" name="Content Placeholder 5">
            <a:extLst>
              <a:ext uri="{FF2B5EF4-FFF2-40B4-BE49-F238E27FC236}">
                <a16:creationId xmlns:a16="http://schemas.microsoft.com/office/drawing/2014/main" id="{80A33E15-95CE-F94D-8C09-96652E5A8BCA}"/>
              </a:ext>
            </a:extLst>
          </p:cNvPr>
          <p:cNvSpPr txBox="1">
            <a:spLocks/>
          </p:cNvSpPr>
          <p:nvPr/>
        </p:nvSpPr>
        <p:spPr>
          <a:xfrm>
            <a:off x="0" y="4051895"/>
            <a:ext cx="2293094" cy="2695151"/>
          </a:xfrm>
          <a:prstGeom prst="rect">
            <a:avLst/>
          </a:prstGeom>
          <a:solidFill>
            <a:schemeClr val="bg1">
              <a:alpha val="77000"/>
            </a:schemeClr>
          </a:solidFill>
        </p:spPr>
        <p:txBody>
          <a:bodyPr/>
          <a:lstStyle>
            <a:lvl1pPr marL="164592" indent="-164592" algn="l" defTabSz="457200" rtl="0" eaLnBrk="1" latinLnBrk="0" hangingPunct="1">
              <a:lnSpc>
                <a:spcPct val="120000"/>
              </a:lnSpc>
              <a:spcBef>
                <a:spcPct val="20000"/>
              </a:spcBef>
              <a:buFont typeface="Arial"/>
              <a:buChar char="•"/>
              <a:defRPr lang="en-US" sz="2000" kern="1200" dirty="0" smtClean="0">
                <a:solidFill>
                  <a:srgbClr val="7F7F7F"/>
                </a:solidFill>
                <a:latin typeface="+mn-lt"/>
                <a:ea typeface="+mn-ea"/>
                <a:cs typeface="+mn-cs"/>
              </a:defRPr>
            </a:lvl1pPr>
            <a:lvl2pPr marL="800100" indent="-342900" algn="l" defTabSz="457200" rtl="0" eaLnBrk="1" latinLnBrk="0" hangingPunct="1">
              <a:lnSpc>
                <a:spcPct val="120000"/>
              </a:lnSpc>
              <a:spcBef>
                <a:spcPct val="20000"/>
              </a:spcBef>
              <a:buFont typeface="Arial"/>
              <a:buChar char="•"/>
              <a:defRPr lang="en-US" sz="2000" kern="1200" baseline="0" dirty="0" smtClean="0">
                <a:solidFill>
                  <a:srgbClr val="7F7F7F"/>
                </a:solidFill>
                <a:latin typeface="+mn-lt"/>
                <a:ea typeface="+mn-ea"/>
                <a:cs typeface="+mn-cs"/>
              </a:defRPr>
            </a:lvl2pPr>
            <a:lvl3pPr marL="1257300" indent="-342900" algn="l" defTabSz="457200" rtl="0" eaLnBrk="1" latinLnBrk="0" hangingPunct="1">
              <a:lnSpc>
                <a:spcPct val="120000"/>
              </a:lnSpc>
              <a:spcBef>
                <a:spcPct val="20000"/>
              </a:spcBef>
              <a:buFont typeface="Arial"/>
              <a:buChar char="•"/>
              <a:defRPr lang="en-US" sz="2000" kern="1200" baseline="0" dirty="0" smtClean="0">
                <a:solidFill>
                  <a:srgbClr val="7F7F7F"/>
                </a:solidFill>
                <a:latin typeface="+mn-lt"/>
                <a:ea typeface="+mn-ea"/>
                <a:cs typeface="+mn-cs"/>
              </a:defRPr>
            </a:lvl3pPr>
            <a:lvl4pPr marL="1778508" indent="-164592" algn="l" defTabSz="457200" rtl="0" eaLnBrk="1" latinLnBrk="0" hangingPunct="1">
              <a:lnSpc>
                <a:spcPct val="120000"/>
              </a:lnSpc>
              <a:spcBef>
                <a:spcPct val="20000"/>
              </a:spcBef>
              <a:buFont typeface="Arial"/>
              <a:buChar char="•"/>
              <a:defRPr lang="en-US" sz="2000" kern="1200" dirty="0" smtClean="0">
                <a:solidFill>
                  <a:srgbClr val="7F7F7F"/>
                </a:solidFill>
                <a:latin typeface="+mn-lt"/>
                <a:ea typeface="+mn-ea"/>
                <a:cs typeface="+mn-cs"/>
              </a:defRPr>
            </a:lvl4pPr>
            <a:lvl5pPr marL="2235708" indent="-164592" algn="l" defTabSz="457200" rtl="0" eaLnBrk="1" latinLnBrk="0" hangingPunct="1">
              <a:lnSpc>
                <a:spcPct val="120000"/>
              </a:lnSpc>
              <a:spcBef>
                <a:spcPct val="20000"/>
              </a:spcBef>
              <a:buFont typeface="Arial"/>
              <a:buChar char="•"/>
              <a:defRPr lang="en-US" sz="2000" kern="1200" baseline="0" dirty="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2"/>
                </a:solidFill>
              </a:rPr>
              <a:t>Owen Brandewie</a:t>
            </a:r>
          </a:p>
          <a:p>
            <a:r>
              <a:rPr lang="en-US" sz="1800" dirty="0">
                <a:solidFill>
                  <a:schemeClr val="tx2"/>
                </a:solidFill>
              </a:rPr>
              <a:t>Farrah Collins</a:t>
            </a:r>
          </a:p>
          <a:p>
            <a:r>
              <a:rPr lang="en-US" sz="1800" dirty="0">
                <a:solidFill>
                  <a:schemeClr val="tx2"/>
                </a:solidFill>
              </a:rPr>
              <a:t>Cash Faith</a:t>
            </a:r>
          </a:p>
          <a:p>
            <a:r>
              <a:rPr lang="en-US" sz="1800" dirty="0">
                <a:solidFill>
                  <a:schemeClr val="tx2"/>
                </a:solidFill>
              </a:rPr>
              <a:t>Mackenzie </a:t>
            </a:r>
            <a:r>
              <a:rPr lang="en-US" sz="1800" dirty="0">
                <a:solidFill>
                  <a:schemeClr val="tx2"/>
                </a:solidFill>
                <a:effectLst/>
              </a:rPr>
              <a:t>Francis</a:t>
            </a:r>
          </a:p>
          <a:p>
            <a:r>
              <a:rPr lang="en-US" sz="1800" dirty="0">
                <a:solidFill>
                  <a:schemeClr val="tx2"/>
                </a:solidFill>
              </a:rPr>
              <a:t>Gregory Hardy</a:t>
            </a:r>
          </a:p>
          <a:p>
            <a:r>
              <a:rPr lang="en-US" sz="1800" dirty="0">
                <a:solidFill>
                  <a:schemeClr val="tx2"/>
                </a:solidFill>
              </a:rPr>
              <a:t>Christian Harrison</a:t>
            </a:r>
          </a:p>
          <a:p>
            <a:r>
              <a:rPr lang="en-US" sz="1800" dirty="0">
                <a:solidFill>
                  <a:schemeClr val="tx2"/>
                </a:solidFill>
              </a:rPr>
              <a:t>Jeffrey Hinton</a:t>
            </a:r>
          </a:p>
        </p:txBody>
      </p:sp>
      <p:sp>
        <p:nvSpPr>
          <p:cNvPr id="9" name="Content Placeholder 5">
            <a:extLst>
              <a:ext uri="{FF2B5EF4-FFF2-40B4-BE49-F238E27FC236}">
                <a16:creationId xmlns:a16="http://schemas.microsoft.com/office/drawing/2014/main" id="{24E34AB1-631D-5F4C-BF5D-78A8CB90F8F9}"/>
              </a:ext>
            </a:extLst>
          </p:cNvPr>
          <p:cNvSpPr txBox="1">
            <a:spLocks/>
          </p:cNvSpPr>
          <p:nvPr/>
        </p:nvSpPr>
        <p:spPr>
          <a:xfrm>
            <a:off x="6647105" y="4051894"/>
            <a:ext cx="2496894" cy="2695151"/>
          </a:xfrm>
          <a:prstGeom prst="rect">
            <a:avLst/>
          </a:prstGeom>
          <a:solidFill>
            <a:schemeClr val="bg1">
              <a:alpha val="77000"/>
            </a:schemeClr>
          </a:solidFill>
        </p:spPr>
        <p:txBody>
          <a:bodyPr/>
          <a:lstStyle>
            <a:lvl1pPr marL="164592" indent="-164592" algn="l" defTabSz="457200" rtl="0" eaLnBrk="1" latinLnBrk="0" hangingPunct="1">
              <a:lnSpc>
                <a:spcPct val="120000"/>
              </a:lnSpc>
              <a:spcBef>
                <a:spcPct val="20000"/>
              </a:spcBef>
              <a:buFont typeface="Arial"/>
              <a:buChar char="•"/>
              <a:defRPr lang="en-US" sz="2000" kern="1200" dirty="0" smtClean="0">
                <a:solidFill>
                  <a:srgbClr val="7F7F7F"/>
                </a:solidFill>
                <a:latin typeface="+mn-lt"/>
                <a:ea typeface="+mn-ea"/>
                <a:cs typeface="+mn-cs"/>
              </a:defRPr>
            </a:lvl1pPr>
            <a:lvl2pPr marL="800100" indent="-342900" algn="l" defTabSz="457200" rtl="0" eaLnBrk="1" latinLnBrk="0" hangingPunct="1">
              <a:lnSpc>
                <a:spcPct val="120000"/>
              </a:lnSpc>
              <a:spcBef>
                <a:spcPct val="20000"/>
              </a:spcBef>
              <a:buFont typeface="Arial"/>
              <a:buChar char="•"/>
              <a:defRPr lang="en-US" sz="2000" kern="1200" baseline="0" dirty="0" smtClean="0">
                <a:solidFill>
                  <a:srgbClr val="7F7F7F"/>
                </a:solidFill>
                <a:latin typeface="+mn-lt"/>
                <a:ea typeface="+mn-ea"/>
                <a:cs typeface="+mn-cs"/>
              </a:defRPr>
            </a:lvl2pPr>
            <a:lvl3pPr marL="1257300" indent="-342900" algn="l" defTabSz="457200" rtl="0" eaLnBrk="1" latinLnBrk="0" hangingPunct="1">
              <a:lnSpc>
                <a:spcPct val="120000"/>
              </a:lnSpc>
              <a:spcBef>
                <a:spcPct val="20000"/>
              </a:spcBef>
              <a:buFont typeface="Arial"/>
              <a:buChar char="•"/>
              <a:defRPr lang="en-US" sz="2000" kern="1200" baseline="0" dirty="0" smtClean="0">
                <a:solidFill>
                  <a:srgbClr val="7F7F7F"/>
                </a:solidFill>
                <a:latin typeface="+mn-lt"/>
                <a:ea typeface="+mn-ea"/>
                <a:cs typeface="+mn-cs"/>
              </a:defRPr>
            </a:lvl3pPr>
            <a:lvl4pPr marL="1778508" indent="-164592" algn="l" defTabSz="457200" rtl="0" eaLnBrk="1" latinLnBrk="0" hangingPunct="1">
              <a:lnSpc>
                <a:spcPct val="120000"/>
              </a:lnSpc>
              <a:spcBef>
                <a:spcPct val="20000"/>
              </a:spcBef>
              <a:buFont typeface="Arial"/>
              <a:buChar char="•"/>
              <a:defRPr lang="en-US" sz="2000" kern="1200" dirty="0" smtClean="0">
                <a:solidFill>
                  <a:srgbClr val="7F7F7F"/>
                </a:solidFill>
                <a:latin typeface="+mn-lt"/>
                <a:ea typeface="+mn-ea"/>
                <a:cs typeface="+mn-cs"/>
              </a:defRPr>
            </a:lvl4pPr>
            <a:lvl5pPr marL="2235708" indent="-164592" algn="l" defTabSz="457200" rtl="0" eaLnBrk="1" latinLnBrk="0" hangingPunct="1">
              <a:lnSpc>
                <a:spcPct val="120000"/>
              </a:lnSpc>
              <a:spcBef>
                <a:spcPct val="20000"/>
              </a:spcBef>
              <a:buFont typeface="Arial"/>
              <a:buChar char="•"/>
              <a:defRPr lang="en-US" sz="2000" kern="1200" baseline="0" dirty="0">
                <a:solidFill>
                  <a:srgbClr val="7F7F7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chemeClr val="tx2"/>
                </a:solidFill>
              </a:rPr>
              <a:t>Clare O'Brien</a:t>
            </a:r>
          </a:p>
          <a:p>
            <a:r>
              <a:rPr lang="en-US" sz="1800" dirty="0">
                <a:solidFill>
                  <a:schemeClr val="tx2"/>
                </a:solidFill>
              </a:rPr>
              <a:t>Emma Rountree</a:t>
            </a:r>
          </a:p>
          <a:p>
            <a:r>
              <a:rPr lang="en-US" sz="1800" dirty="0">
                <a:solidFill>
                  <a:schemeClr val="tx2"/>
                </a:solidFill>
              </a:rPr>
              <a:t>Elisha Scarborough</a:t>
            </a:r>
          </a:p>
          <a:p>
            <a:r>
              <a:rPr lang="en-US" sz="1800" dirty="0">
                <a:solidFill>
                  <a:schemeClr val="tx2"/>
                </a:solidFill>
              </a:rPr>
              <a:t>Joshua Schultz</a:t>
            </a:r>
          </a:p>
          <a:p>
            <a:r>
              <a:rPr lang="en-US" sz="1800" dirty="0">
                <a:solidFill>
                  <a:schemeClr val="tx2"/>
                </a:solidFill>
              </a:rPr>
              <a:t>Ryan Schwartz</a:t>
            </a:r>
          </a:p>
          <a:p>
            <a:r>
              <a:rPr lang="en-US" sz="1800" dirty="0">
                <a:solidFill>
                  <a:schemeClr val="tx2"/>
                </a:solidFill>
              </a:rPr>
              <a:t>Angel Venzor Quiroz</a:t>
            </a:r>
          </a:p>
          <a:p>
            <a:r>
              <a:rPr lang="en-US" sz="1800" dirty="0">
                <a:solidFill>
                  <a:schemeClr val="tx2"/>
                </a:solidFill>
              </a:rPr>
              <a:t>Matthew Voelz</a:t>
            </a:r>
          </a:p>
        </p:txBody>
      </p:sp>
    </p:spTree>
    <p:extLst>
      <p:ext uri="{BB962C8B-B14F-4D97-AF65-F5344CB8AC3E}">
        <p14:creationId xmlns:p14="http://schemas.microsoft.com/office/powerpoint/2010/main" val="259559110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B2D0-D81E-7E49-ADE5-07AABCB11FF5}"/>
              </a:ext>
            </a:extLst>
          </p:cNvPr>
          <p:cNvSpPr>
            <a:spLocks noGrp="1"/>
          </p:cNvSpPr>
          <p:nvPr>
            <p:ph type="title"/>
          </p:nvPr>
        </p:nvSpPr>
        <p:spPr>
          <a:xfrm>
            <a:off x="1447800" y="457200"/>
            <a:ext cx="7162800" cy="829793"/>
          </a:xfrm>
        </p:spPr>
        <p:txBody>
          <a:bodyPr>
            <a:normAutofit/>
          </a:bodyPr>
          <a:lstStyle/>
          <a:p>
            <a:pPr algn="ctr"/>
            <a:r>
              <a:rPr lang="en-US" sz="4400" b="1" dirty="0">
                <a:solidFill>
                  <a:schemeClr val="bg1"/>
                </a:solidFill>
              </a:rPr>
              <a:t>Estes Park Middle School</a:t>
            </a:r>
          </a:p>
        </p:txBody>
      </p:sp>
      <p:sp>
        <p:nvSpPr>
          <p:cNvPr id="3" name="Slide Number Placeholder 2">
            <a:extLst>
              <a:ext uri="{FF2B5EF4-FFF2-40B4-BE49-F238E27FC236}">
                <a16:creationId xmlns:a16="http://schemas.microsoft.com/office/drawing/2014/main" id="{23E2C8F7-9A7D-9E42-9071-A49EB7A73AD4}"/>
              </a:ext>
            </a:extLst>
          </p:cNvPr>
          <p:cNvSpPr>
            <a:spLocks noGrp="1"/>
          </p:cNvSpPr>
          <p:nvPr>
            <p:ph type="sldNum" sz="quarter" idx="12"/>
          </p:nvPr>
        </p:nvSpPr>
        <p:spPr/>
        <p:txBody>
          <a:bodyPr/>
          <a:lstStyle/>
          <a:p>
            <a:fld id="{C5524CDC-1010-4F1A-817F-9166A84A576D}" type="slidenum">
              <a:rPr lang="en-US" smtClean="0"/>
              <a:pPr/>
              <a:t>21</a:t>
            </a:fld>
            <a:endParaRPr lang="en-US"/>
          </a:p>
        </p:txBody>
      </p:sp>
      <p:sp>
        <p:nvSpPr>
          <p:cNvPr id="6" name="Content Placeholder 5">
            <a:extLst>
              <a:ext uri="{FF2B5EF4-FFF2-40B4-BE49-F238E27FC236}">
                <a16:creationId xmlns:a16="http://schemas.microsoft.com/office/drawing/2014/main" id="{AE1DE22C-E56C-4E4D-A18C-72FC467C5F18}"/>
              </a:ext>
            </a:extLst>
          </p:cNvPr>
          <p:cNvSpPr>
            <a:spLocks noGrp="1"/>
          </p:cNvSpPr>
          <p:nvPr>
            <p:ph sz="quarter" idx="13"/>
          </p:nvPr>
        </p:nvSpPr>
        <p:spPr>
          <a:xfrm>
            <a:off x="1992429" y="1487723"/>
            <a:ext cx="6348749" cy="4913077"/>
          </a:xfrm>
        </p:spPr>
        <p:txBody>
          <a:bodyPr>
            <a:normAutofit/>
          </a:bodyPr>
          <a:lstStyle/>
          <a:p>
            <a:r>
              <a:rPr lang="en-US" dirty="0">
                <a:solidFill>
                  <a:schemeClr val="tx1"/>
                </a:solidFill>
                <a:latin typeface="Calibri" panose="020F0502020204030204" pitchFamily="34" charset="0"/>
                <a:ea typeface="Calibri" panose="020F0502020204030204" pitchFamily="34" charset="0"/>
              </a:rPr>
              <a:t>“I learned that some houses could be flammable because of the trees and bushes around the house. I also had fun doing this because I was with friends. I was also nervous because I had to present to judges and people and I’m scared talking to audience. Thank you for letting me do this with you guys.”   - </a:t>
            </a:r>
            <a:r>
              <a:rPr lang="en-US" b="1" dirty="0">
                <a:solidFill>
                  <a:schemeClr val="tx1"/>
                </a:solidFill>
                <a:latin typeface="Calibri" panose="020F0502020204030204" pitchFamily="34" charset="0"/>
                <a:ea typeface="Calibri" panose="020F0502020204030204" pitchFamily="34" charset="0"/>
              </a:rPr>
              <a:t>Angel Quiroz</a:t>
            </a:r>
            <a:endParaRPr lang="en-US" b="1" dirty="0">
              <a:solidFill>
                <a:schemeClr val="tx1"/>
              </a:solidFill>
            </a:endParaRPr>
          </a:p>
          <a:p>
            <a:r>
              <a:rPr lang="en-US" dirty="0">
                <a:solidFill>
                  <a:schemeClr val="tx1"/>
                </a:solidFill>
                <a:latin typeface="Calibri" panose="020F0502020204030204" pitchFamily="34" charset="0"/>
                <a:ea typeface="Calibri" panose="020F0502020204030204" pitchFamily="34" charset="0"/>
              </a:rPr>
              <a:t>“Working on the Earth Force Project has made me see different perspectives on different topics. The Earth Force Project also taught me astounding facts on hazardous wildfires and how to be protected against them. I hope that this project will help lots of mountain side communities not only Estes Park.”   - </a:t>
            </a:r>
            <a:r>
              <a:rPr lang="en-US" b="1" dirty="0">
                <a:solidFill>
                  <a:schemeClr val="tx1"/>
                </a:solidFill>
                <a:latin typeface="Calibri" panose="020F0502020204030204" pitchFamily="34" charset="0"/>
                <a:ea typeface="Calibri" panose="020F0502020204030204" pitchFamily="34" charset="0"/>
              </a:rPr>
              <a:t>Karla Rojas</a:t>
            </a:r>
          </a:p>
          <a:p>
            <a:pPr marL="0" indent="0">
              <a:buNone/>
            </a:pPr>
            <a:endParaRPr lang="en-US" sz="1600" dirty="0"/>
          </a:p>
        </p:txBody>
      </p:sp>
      <p:pic>
        <p:nvPicPr>
          <p:cNvPr id="7" name="Picture 6">
            <a:extLst>
              <a:ext uri="{FF2B5EF4-FFF2-40B4-BE49-F238E27FC236}">
                <a16:creationId xmlns:a16="http://schemas.microsoft.com/office/drawing/2014/main" id="{8597E338-2F83-9B4E-8CEA-C7E3BCB865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081" y="2068523"/>
            <a:ext cx="1488628" cy="1981397"/>
          </a:xfrm>
          <a:prstGeom prst="rect">
            <a:avLst/>
          </a:prstGeom>
        </p:spPr>
      </p:pic>
      <p:pic>
        <p:nvPicPr>
          <p:cNvPr id="9" name="Picture 8">
            <a:extLst>
              <a:ext uri="{FF2B5EF4-FFF2-40B4-BE49-F238E27FC236}">
                <a16:creationId xmlns:a16="http://schemas.microsoft.com/office/drawing/2014/main" id="{4B4E11C1-3543-4CE3-9E5A-C70BEBA34F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Tree>
    <p:extLst>
      <p:ext uri="{BB962C8B-B14F-4D97-AF65-F5344CB8AC3E}">
        <p14:creationId xmlns:p14="http://schemas.microsoft.com/office/powerpoint/2010/main" val="3448261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76400" y="228600"/>
            <a:ext cx="7696200" cy="1139825"/>
          </a:xfrm>
        </p:spPr>
        <p:txBody>
          <a:bodyPr/>
          <a:lstStyle/>
          <a:p>
            <a:pPr algn="l" eaLnBrk="1" hangingPunct="1">
              <a:lnSpc>
                <a:spcPts val="3600"/>
              </a:lnSpc>
            </a:pPr>
            <a:r>
              <a:rPr lang="en-US" sz="4000" b="1" dirty="0"/>
              <a:t>Flood Science Center Webpage</a:t>
            </a:r>
          </a:p>
        </p:txBody>
      </p:sp>
      <p:sp>
        <p:nvSpPr>
          <p:cNvPr id="30723" name="Rectangle 3"/>
          <p:cNvSpPr>
            <a:spLocks noGrp="1" noChangeArrowheads="1"/>
          </p:cNvSpPr>
          <p:nvPr>
            <p:ph idx="1"/>
          </p:nvPr>
        </p:nvSpPr>
        <p:spPr>
          <a:xfrm>
            <a:off x="228600" y="1362487"/>
            <a:ext cx="5410200" cy="5029200"/>
          </a:xfrm>
        </p:spPr>
        <p:txBody>
          <a:bodyPr/>
          <a:lstStyle/>
          <a:p>
            <a:pPr>
              <a:lnSpc>
                <a:spcPct val="80000"/>
              </a:lnSpc>
            </a:pPr>
            <a:r>
              <a:rPr lang="en-US" sz="2800" dirty="0"/>
              <a:t>Features:</a:t>
            </a:r>
          </a:p>
          <a:p>
            <a:pPr lvl="1">
              <a:lnSpc>
                <a:spcPct val="80000"/>
              </a:lnSpc>
            </a:pPr>
            <a:r>
              <a:rPr lang="en-US" sz="2400" dirty="0"/>
              <a:t>Listing of new, ongoing, and completed projects</a:t>
            </a:r>
          </a:p>
          <a:p>
            <a:pPr lvl="1">
              <a:lnSpc>
                <a:spcPct val="80000"/>
              </a:lnSpc>
            </a:pPr>
            <a:r>
              <a:rPr lang="en-US" sz="2400" dirty="0"/>
              <a:t>Able to download completed reports, use online guides (i.e., CRS Green Guide)</a:t>
            </a:r>
          </a:p>
          <a:p>
            <a:pPr lvl="1">
              <a:lnSpc>
                <a:spcPct val="80000"/>
              </a:lnSpc>
            </a:pPr>
            <a:r>
              <a:rPr lang="en-US" sz="2400" dirty="0"/>
              <a:t>Includes library portal with curated special collections</a:t>
            </a:r>
          </a:p>
          <a:p>
            <a:pPr lvl="2">
              <a:lnSpc>
                <a:spcPct val="80000"/>
              </a:lnSpc>
            </a:pPr>
            <a:r>
              <a:rPr lang="en-US" sz="2000" dirty="0"/>
              <a:t>Compendium of case studies</a:t>
            </a:r>
          </a:p>
          <a:p>
            <a:pPr lvl="2">
              <a:lnSpc>
                <a:spcPct val="80000"/>
              </a:lnSpc>
            </a:pPr>
            <a:r>
              <a:rPr lang="en-US" sz="2000" dirty="0"/>
              <a:t>Floodplain Managers Notebook</a:t>
            </a:r>
          </a:p>
          <a:p>
            <a:pPr lvl="1">
              <a:lnSpc>
                <a:spcPct val="80000"/>
              </a:lnSpc>
            </a:pPr>
            <a:r>
              <a:rPr lang="en-US" sz="2400" dirty="0"/>
              <a:t>Great resource for practicing floodplain managers</a:t>
            </a:r>
          </a:p>
          <a:p>
            <a:pPr lvl="1">
              <a:lnSpc>
                <a:spcPct val="80000"/>
              </a:lnSpc>
            </a:pPr>
            <a:endParaRPr lang="en-US" sz="2400" dirty="0"/>
          </a:p>
          <a:p>
            <a:pPr marL="0" indent="0">
              <a:lnSpc>
                <a:spcPct val="80000"/>
              </a:lnSpc>
              <a:buNone/>
            </a:pPr>
            <a:r>
              <a:rPr lang="en-US" sz="2800" dirty="0">
                <a:hlinkClick r:id="rId3"/>
              </a:rPr>
              <a:t>www.floodsciencecenter.org</a:t>
            </a:r>
            <a:r>
              <a:rPr lang="en-US" sz="2800" dirty="0"/>
              <a:t> </a:t>
            </a:r>
          </a:p>
        </p:txBody>
      </p:sp>
      <p:pic>
        <p:nvPicPr>
          <p:cNvPr id="3" name="Picture 2"/>
          <p:cNvPicPr>
            <a:picLocks noChangeAspect="1"/>
          </p:cNvPicPr>
          <p:nvPr/>
        </p:nvPicPr>
        <p:blipFill rotWithShape="1">
          <a:blip r:embed="rId4"/>
          <a:srcRect l="63777" t="8377" r="13841" b="4712"/>
          <a:stretch/>
        </p:blipFill>
        <p:spPr>
          <a:xfrm>
            <a:off x="5334000" y="1600200"/>
            <a:ext cx="3581400" cy="3911266"/>
          </a:xfrm>
          <a:prstGeom prst="rect">
            <a:avLst/>
          </a:prstGeom>
        </p:spPr>
      </p:pic>
      <p:pic>
        <p:nvPicPr>
          <p:cNvPr id="5" name="Picture 4">
            <a:extLst>
              <a:ext uri="{FF2B5EF4-FFF2-40B4-BE49-F238E27FC236}">
                <a16:creationId xmlns:a16="http://schemas.microsoft.com/office/drawing/2014/main" id="{4B4E11C1-3543-4CE3-9E5A-C70BEBA34F9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Tree>
    <p:extLst>
      <p:ext uri="{BB962C8B-B14F-4D97-AF65-F5344CB8AC3E}">
        <p14:creationId xmlns:p14="http://schemas.microsoft.com/office/powerpoint/2010/main" val="47573777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95400" y="152400"/>
            <a:ext cx="7696200" cy="1139825"/>
          </a:xfrm>
        </p:spPr>
        <p:txBody>
          <a:bodyPr/>
          <a:lstStyle/>
          <a:p>
            <a:pPr eaLnBrk="1" hangingPunct="1"/>
            <a:r>
              <a:rPr lang="en-US" sz="4000" dirty="0"/>
              <a:t>THANK YOU</a:t>
            </a:r>
          </a:p>
        </p:txBody>
      </p:sp>
      <p:sp>
        <p:nvSpPr>
          <p:cNvPr id="4" name="TextBox 3"/>
          <p:cNvSpPr txBox="1"/>
          <p:nvPr/>
        </p:nvSpPr>
        <p:spPr>
          <a:xfrm>
            <a:off x="838200" y="4740731"/>
            <a:ext cx="8458200" cy="584775"/>
          </a:xfrm>
          <a:prstGeom prst="rect">
            <a:avLst/>
          </a:prstGeom>
          <a:noFill/>
        </p:spPr>
        <p:txBody>
          <a:bodyPr wrap="square" rtlCol="0">
            <a:spAutoFit/>
          </a:bodyPr>
          <a:lstStyle/>
          <a:p>
            <a:endParaRPr lang="en-US" sz="3200" dirty="0"/>
          </a:p>
        </p:txBody>
      </p:sp>
      <p:pic>
        <p:nvPicPr>
          <p:cNvPr id="7" name="Picture 6">
            <a:extLst>
              <a:ext uri="{FF2B5EF4-FFF2-40B4-BE49-F238E27FC236}">
                <a16:creationId xmlns:a16="http://schemas.microsoft.com/office/drawing/2014/main" id="{4B4E11C1-3543-4CE3-9E5A-C70BEBA34F9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pic>
        <p:nvPicPr>
          <p:cNvPr id="8" name="Picture 7" descr="https://www.inafsm.net/assets/site/inafsmnewtagline.png"/>
          <p:cNvPicPr/>
          <p:nvPr/>
        </p:nvPicPr>
        <p:blipFill rotWithShape="1">
          <a:blip r:embed="rId4">
            <a:extLst>
              <a:ext uri="{28A0092B-C50C-407E-A947-70E740481C1C}">
                <a14:useLocalDpi xmlns:a14="http://schemas.microsoft.com/office/drawing/2010/main" val="0"/>
              </a:ext>
            </a:extLst>
          </a:blip>
          <a:srcRect r="71678"/>
          <a:stretch/>
        </p:blipFill>
        <p:spPr bwMode="auto">
          <a:xfrm>
            <a:off x="2286000" y="1828800"/>
            <a:ext cx="4876800" cy="5029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986266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133600"/>
            <a:ext cx="7772400" cy="990600"/>
          </a:xfrm>
        </p:spPr>
        <p:txBody>
          <a:bodyPr>
            <a:normAutofit fontScale="90000"/>
          </a:bodyPr>
          <a:lstStyle/>
          <a:p>
            <a:r>
              <a:rPr lang="en-US" b="1" dirty="0">
                <a:solidFill>
                  <a:srgbClr val="205B9C"/>
                </a:solidFill>
              </a:rPr>
              <a:t> </a:t>
            </a:r>
            <a:br>
              <a:rPr lang="en-US" b="1" dirty="0">
                <a:solidFill>
                  <a:srgbClr val="205B9C"/>
                </a:solidFill>
              </a:rPr>
            </a:br>
            <a:br>
              <a:rPr lang="en-US" b="1" dirty="0">
                <a:solidFill>
                  <a:srgbClr val="205B9C"/>
                </a:solidFill>
              </a:rPr>
            </a:br>
            <a:br>
              <a:rPr lang="en-US" b="1" dirty="0">
                <a:solidFill>
                  <a:srgbClr val="205B9C"/>
                </a:solidFill>
              </a:rPr>
            </a:br>
            <a:br>
              <a:rPr lang="en-US" b="1" dirty="0">
                <a:solidFill>
                  <a:srgbClr val="205B9C"/>
                </a:solidFill>
              </a:rPr>
            </a:br>
            <a:r>
              <a:rPr lang="en-US" b="1" dirty="0">
                <a:solidFill>
                  <a:srgbClr val="205B9C"/>
                </a:solidFill>
              </a:rPr>
              <a:t>ASFPM Update</a:t>
            </a:r>
            <a:endParaRPr lang="en-US" dirty="0"/>
          </a:p>
        </p:txBody>
      </p:sp>
    </p:spTree>
    <p:extLst>
      <p:ext uri="{BB962C8B-B14F-4D97-AF65-F5344CB8AC3E}">
        <p14:creationId xmlns:p14="http://schemas.microsoft.com/office/powerpoint/2010/main" val="2405716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99244"/>
            <a:ext cx="7315200" cy="868362"/>
          </a:xfrm>
        </p:spPr>
        <p:txBody>
          <a:bodyPr/>
          <a:lstStyle/>
          <a:p>
            <a:r>
              <a:rPr lang="en-US" b="1" dirty="0"/>
              <a:t>ASFPM’S MISSION</a:t>
            </a:r>
          </a:p>
        </p:txBody>
      </p:sp>
      <p:sp>
        <p:nvSpPr>
          <p:cNvPr id="6147" name="Rectangle 4"/>
          <p:cNvSpPr>
            <a:spLocks noGrp="1" noChangeArrowheads="1"/>
          </p:cNvSpPr>
          <p:nvPr>
            <p:ph idx="1"/>
          </p:nvPr>
        </p:nvSpPr>
        <p:spPr>
          <a:xfrm>
            <a:off x="152400" y="1371601"/>
            <a:ext cx="4267200" cy="838199"/>
          </a:xfrm>
        </p:spPr>
        <p:txBody>
          <a:bodyPr/>
          <a:lstStyle/>
          <a:p>
            <a:pPr marL="0" indent="0" algn="ctr" defTabSz="271463">
              <a:lnSpc>
                <a:spcPct val="85000"/>
              </a:lnSpc>
              <a:buNone/>
            </a:pPr>
            <a:r>
              <a:rPr lang="en-US" sz="2800" dirty="0"/>
              <a:t>To promote education, policies and activities…</a:t>
            </a:r>
            <a:endParaRPr lang="en-US" sz="3600" dirty="0"/>
          </a:p>
        </p:txBody>
      </p:sp>
      <p:pic>
        <p:nvPicPr>
          <p:cNvPr id="6148" name="Picture 5" descr="Flood desp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39805"/>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harlotte park crop"/>
          <p:cNvPicPr>
            <a:picLocks noChangeAspect="1" noChangeArrowheads="1"/>
          </p:cNvPicPr>
          <p:nvPr/>
        </p:nvPicPr>
        <p:blipFill rotWithShape="1">
          <a:blip r:embed="rId4">
            <a:extLst>
              <a:ext uri="{28A0092B-C50C-407E-A947-70E740481C1C}">
                <a14:useLocalDpi xmlns:a14="http://schemas.microsoft.com/office/drawing/2010/main" val="0"/>
              </a:ext>
            </a:extLst>
          </a:blip>
          <a:srcRect t="17306" b="-17306"/>
          <a:stretch/>
        </p:blipFill>
        <p:spPr bwMode="auto">
          <a:xfrm>
            <a:off x="351866" y="4097655"/>
            <a:ext cx="3892018" cy="3058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txBox="1">
            <a:spLocks noChangeArrowheads="1"/>
          </p:cNvSpPr>
          <p:nvPr/>
        </p:nvSpPr>
        <p:spPr bwMode="auto">
          <a:xfrm>
            <a:off x="4419600" y="4166397"/>
            <a:ext cx="4038600" cy="116760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defTabSz="271463">
              <a:lnSpc>
                <a:spcPct val="85000"/>
              </a:lnSpc>
              <a:buNone/>
            </a:pPr>
            <a:r>
              <a:rPr lang="en-US" sz="2800" dirty="0"/>
              <a:t>and </a:t>
            </a:r>
            <a:r>
              <a:rPr lang="en-US" sz="2800" kern="0" dirty="0"/>
              <a:t>protect the natural and beneficial functions of floodplains…</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866" y="5650645"/>
            <a:ext cx="1212876" cy="908486"/>
          </a:xfrm>
          <a:prstGeom prst="rect">
            <a:avLst/>
          </a:prstGeom>
          <a:noFill/>
          <a:ln>
            <a:noFill/>
          </a:ln>
          <a:effectLst>
            <a:glow rad="127000">
              <a:schemeClr val="bg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7386" y="4097655"/>
            <a:ext cx="1103614" cy="750457"/>
          </a:xfrm>
          <a:prstGeom prst="rect">
            <a:avLst/>
          </a:prstGeom>
          <a:noFill/>
          <a:ln>
            <a:noFill/>
          </a:ln>
          <a:effectLst>
            <a:glow rad="127000">
              <a:schemeClr val="bg1"/>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4"/>
          <p:cNvSpPr txBox="1">
            <a:spLocks noChangeArrowheads="1"/>
          </p:cNvSpPr>
          <p:nvPr/>
        </p:nvSpPr>
        <p:spPr bwMode="auto">
          <a:xfrm>
            <a:off x="164275" y="2351466"/>
            <a:ext cx="4267200" cy="154547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lumMod val="75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lumMod val="75000"/>
                  </a:schemeClr>
                </a:solidFill>
                <a:latin typeface="+mn-lt"/>
              </a:defRPr>
            </a:lvl2pPr>
            <a:lvl3pPr marL="1143000" indent="-228600" algn="l" rtl="0" eaLnBrk="1" fontAlgn="base" hangingPunct="1">
              <a:spcBef>
                <a:spcPct val="20000"/>
              </a:spcBef>
              <a:spcAft>
                <a:spcPct val="0"/>
              </a:spcAft>
              <a:buChar char="•"/>
              <a:defRPr sz="2400">
                <a:solidFill>
                  <a:schemeClr val="tx1">
                    <a:lumMod val="75000"/>
                  </a:schemeClr>
                </a:solidFill>
                <a:latin typeface="+mn-lt"/>
              </a:defRPr>
            </a:lvl3pPr>
            <a:lvl4pPr marL="1600200" indent="-228600" algn="l" rtl="0" eaLnBrk="1" fontAlgn="base" hangingPunct="1">
              <a:spcBef>
                <a:spcPct val="20000"/>
              </a:spcBef>
              <a:spcAft>
                <a:spcPct val="0"/>
              </a:spcAft>
              <a:buChar char="–"/>
              <a:defRPr sz="2000">
                <a:solidFill>
                  <a:schemeClr val="tx1">
                    <a:lumMod val="75000"/>
                  </a:schemeClr>
                </a:solidFill>
                <a:latin typeface="+mn-lt"/>
              </a:defRPr>
            </a:lvl4pPr>
            <a:lvl5pPr marL="2057400" indent="-228600" algn="l" rtl="0" eaLnBrk="1" fontAlgn="base" hangingPunct="1">
              <a:spcBef>
                <a:spcPct val="20000"/>
              </a:spcBef>
              <a:spcAft>
                <a:spcPct val="0"/>
              </a:spcAft>
              <a:buChar char="»"/>
              <a:defRPr sz="2000">
                <a:solidFill>
                  <a:schemeClr val="tx1">
                    <a:lumMod val="75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defTabSz="271463">
              <a:lnSpc>
                <a:spcPct val="85000"/>
              </a:lnSpc>
              <a:buFontTx/>
              <a:buNone/>
            </a:pPr>
            <a:r>
              <a:rPr lang="en-US" sz="2800" kern="0" dirty="0"/>
              <a:t>that mitigate the losses, costs and human suffering caused by flooding,…</a:t>
            </a:r>
            <a:endParaRPr lang="en-US" sz="3600" kern="0" dirty="0"/>
          </a:p>
        </p:txBody>
      </p:sp>
      <p:sp>
        <p:nvSpPr>
          <p:cNvPr id="15" name="Rectangle 4"/>
          <p:cNvSpPr txBox="1">
            <a:spLocks noChangeArrowheads="1"/>
          </p:cNvSpPr>
          <p:nvPr/>
        </p:nvSpPr>
        <p:spPr bwMode="auto">
          <a:xfrm>
            <a:off x="4630961" y="5701251"/>
            <a:ext cx="3615878" cy="90509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defTabSz="271463">
              <a:lnSpc>
                <a:spcPct val="85000"/>
              </a:lnSpc>
              <a:buNone/>
            </a:pPr>
            <a:r>
              <a:rPr lang="en-US" sz="2800" kern="0" dirty="0"/>
              <a:t>– all without causing adverse impacts.</a:t>
            </a:r>
            <a:endParaRPr lang="en-US" sz="3600" kern="0" dirty="0"/>
          </a:p>
        </p:txBody>
      </p:sp>
    </p:spTree>
    <p:extLst>
      <p:ext uri="{BB962C8B-B14F-4D97-AF65-F5344CB8AC3E}">
        <p14:creationId xmlns:p14="http://schemas.microsoft.com/office/powerpoint/2010/main" val="2169363328"/>
      </p:ext>
    </p:extLst>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81000" y="228600"/>
            <a:ext cx="8229600" cy="914400"/>
          </a:xfrm>
          <a:prstGeom prst="rect">
            <a:avLst/>
          </a:prstGeom>
          <a:noFill/>
          <a:ln w="9525">
            <a:noFill/>
            <a:miter lim="800000"/>
            <a:headEnd/>
            <a:tailEnd/>
          </a:ln>
          <a:effectLst/>
        </p:spPr>
        <p:txBody>
          <a:bodyPr anchor="ctr" anchorCtr="1"/>
          <a:lstStyle/>
          <a:p>
            <a:pPr algn="ctr">
              <a:defRPr/>
            </a:pPr>
            <a:r>
              <a:rPr lang="en-US" sz="4000" kern="0" dirty="0">
                <a:solidFill>
                  <a:schemeClr val="bg1"/>
                </a:solidFill>
                <a:latin typeface="+mj-lt"/>
                <a:ea typeface="+mj-ea"/>
                <a:cs typeface="+mj-cs"/>
              </a:rPr>
              <a:t>ASFPM Board of Directors</a:t>
            </a:r>
          </a:p>
        </p:txBody>
      </p:sp>
      <p:sp>
        <p:nvSpPr>
          <p:cNvPr id="6" name="Rectangle 4"/>
          <p:cNvSpPr txBox="1">
            <a:spLocks noChangeArrowheads="1"/>
          </p:cNvSpPr>
          <p:nvPr/>
        </p:nvSpPr>
        <p:spPr bwMode="auto">
          <a:xfrm>
            <a:off x="304800" y="5495710"/>
            <a:ext cx="8534400" cy="90509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defTabSz="271463">
              <a:lnSpc>
                <a:spcPct val="85000"/>
              </a:lnSpc>
              <a:buNone/>
              <a:tabLst>
                <a:tab pos="1541463" algn="ctr"/>
                <a:tab pos="6175375" algn="ctr"/>
              </a:tabLst>
            </a:pPr>
            <a:r>
              <a:rPr lang="en-US" sz="2800" kern="0" dirty="0"/>
              <a:t>	Region 5 Director	Chapter Director District 2</a:t>
            </a:r>
          </a:p>
          <a:p>
            <a:pPr marL="0" indent="0" defTabSz="271463">
              <a:lnSpc>
                <a:spcPct val="85000"/>
              </a:lnSpc>
              <a:buNone/>
              <a:tabLst>
                <a:tab pos="1541463" algn="ctr"/>
                <a:tab pos="6175375" algn="ctr"/>
              </a:tabLst>
            </a:pPr>
            <a:r>
              <a:rPr lang="en-US" sz="2800" kern="0" dirty="0"/>
              <a:t>	Steve Ferryman	Katie Sommers-WI</a:t>
            </a:r>
            <a:endParaRPr lang="en-US" sz="3600" kern="0" dirty="0"/>
          </a:p>
        </p:txBody>
      </p:sp>
      <p:pic>
        <p:nvPicPr>
          <p:cNvPr id="1026" name="Picture 2" descr="https://www.floods.org/ace-images/2019boardv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1730375"/>
            <a:ext cx="57150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47568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81000" y="228600"/>
            <a:ext cx="8229600" cy="914400"/>
          </a:xfrm>
          <a:prstGeom prst="rect">
            <a:avLst/>
          </a:prstGeom>
          <a:noFill/>
          <a:ln w="9525">
            <a:noFill/>
            <a:miter lim="800000"/>
            <a:headEnd/>
            <a:tailEnd/>
          </a:ln>
          <a:effectLst/>
        </p:spPr>
        <p:txBody>
          <a:bodyPr anchor="ctr" anchorCtr="1"/>
          <a:lstStyle/>
          <a:p>
            <a:pPr algn="ctr">
              <a:defRPr/>
            </a:pPr>
            <a:r>
              <a:rPr lang="en-US" sz="4000" kern="0" dirty="0">
                <a:solidFill>
                  <a:schemeClr val="bg1"/>
                </a:solidFill>
                <a:latin typeface="+mj-lt"/>
                <a:ea typeface="+mj-ea"/>
                <a:cs typeface="+mj-cs"/>
              </a:rPr>
              <a:t>ASFPM COMMITTEES</a:t>
            </a:r>
          </a:p>
        </p:txBody>
      </p:sp>
      <p:sp>
        <p:nvSpPr>
          <p:cNvPr id="4" name="Rectangle 3"/>
          <p:cNvSpPr txBox="1">
            <a:spLocks noChangeArrowheads="1"/>
          </p:cNvSpPr>
          <p:nvPr/>
        </p:nvSpPr>
        <p:spPr bwMode="auto">
          <a:xfrm>
            <a:off x="76200" y="1447800"/>
            <a:ext cx="4800600" cy="541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lumMod val="75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lumMod val="75000"/>
                  </a:schemeClr>
                </a:solidFill>
                <a:latin typeface="+mn-lt"/>
              </a:defRPr>
            </a:lvl2pPr>
            <a:lvl3pPr marL="1143000" indent="-228600" algn="l" rtl="0" eaLnBrk="1" fontAlgn="base" hangingPunct="1">
              <a:spcBef>
                <a:spcPct val="20000"/>
              </a:spcBef>
              <a:spcAft>
                <a:spcPct val="0"/>
              </a:spcAft>
              <a:buChar char="•"/>
              <a:defRPr sz="2400">
                <a:solidFill>
                  <a:schemeClr val="tx1">
                    <a:lumMod val="75000"/>
                  </a:schemeClr>
                </a:solidFill>
                <a:latin typeface="+mn-lt"/>
              </a:defRPr>
            </a:lvl3pPr>
            <a:lvl4pPr marL="1600200" indent="-228600" algn="l" rtl="0" eaLnBrk="1" fontAlgn="base" hangingPunct="1">
              <a:spcBef>
                <a:spcPct val="20000"/>
              </a:spcBef>
              <a:spcAft>
                <a:spcPct val="0"/>
              </a:spcAft>
              <a:buChar char="–"/>
              <a:defRPr sz="2000">
                <a:solidFill>
                  <a:schemeClr val="tx1">
                    <a:lumMod val="75000"/>
                  </a:schemeClr>
                </a:solidFill>
                <a:latin typeface="+mn-lt"/>
              </a:defRPr>
            </a:lvl4pPr>
            <a:lvl5pPr marL="2057400" indent="-228600" algn="l" rtl="0" eaLnBrk="1" fontAlgn="base" hangingPunct="1">
              <a:spcBef>
                <a:spcPct val="20000"/>
              </a:spcBef>
              <a:spcAft>
                <a:spcPct val="0"/>
              </a:spcAft>
              <a:buChar char="»"/>
              <a:defRPr sz="2000">
                <a:solidFill>
                  <a:schemeClr val="tx1">
                    <a:lumMod val="75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80000"/>
              </a:lnSpc>
            </a:pPr>
            <a:r>
              <a:rPr lang="en-US" sz="2800" kern="0" dirty="0"/>
              <a:t>Flood Insurance</a:t>
            </a:r>
          </a:p>
          <a:p>
            <a:pPr>
              <a:lnSpc>
                <a:spcPct val="80000"/>
              </a:lnSpc>
            </a:pPr>
            <a:r>
              <a:rPr lang="en-US" sz="2800" kern="0" dirty="0"/>
              <a:t>Flood Mitigation</a:t>
            </a:r>
          </a:p>
          <a:p>
            <a:pPr>
              <a:lnSpc>
                <a:spcPct val="80000"/>
              </a:lnSpc>
            </a:pPr>
            <a:r>
              <a:rPr lang="en-US" sz="2800" kern="0" dirty="0"/>
              <a:t>Floodplain Regulations</a:t>
            </a:r>
          </a:p>
          <a:p>
            <a:pPr>
              <a:lnSpc>
                <a:spcPct val="80000"/>
              </a:lnSpc>
            </a:pPr>
            <a:r>
              <a:rPr lang="en-US" sz="2800" kern="0" dirty="0"/>
              <a:t>Nonstructural Floodproofing</a:t>
            </a:r>
          </a:p>
          <a:p>
            <a:pPr>
              <a:lnSpc>
                <a:spcPct val="80000"/>
              </a:lnSpc>
            </a:pPr>
            <a:endParaRPr lang="en-US" sz="2800" kern="0" dirty="0"/>
          </a:p>
          <a:p>
            <a:pPr>
              <a:lnSpc>
                <a:spcPct val="80000"/>
              </a:lnSpc>
            </a:pPr>
            <a:r>
              <a:rPr lang="en-US" sz="2800" kern="0" dirty="0"/>
              <a:t>International</a:t>
            </a:r>
          </a:p>
          <a:p>
            <a:pPr>
              <a:lnSpc>
                <a:spcPct val="80000"/>
              </a:lnSpc>
            </a:pPr>
            <a:r>
              <a:rPr lang="en-US" sz="2800" kern="0" dirty="0"/>
              <a:t>Professional Development &amp; Continuing Education</a:t>
            </a:r>
          </a:p>
          <a:p>
            <a:pPr>
              <a:lnSpc>
                <a:spcPct val="80000"/>
              </a:lnSpc>
            </a:pPr>
            <a:r>
              <a:rPr lang="en-US" sz="2800" kern="0" dirty="0"/>
              <a:t>Risk Communication &amp; Outreach</a:t>
            </a:r>
          </a:p>
          <a:p>
            <a:pPr>
              <a:lnSpc>
                <a:spcPct val="80000"/>
              </a:lnSpc>
            </a:pPr>
            <a:r>
              <a:rPr lang="en-US" sz="2800" kern="0" dirty="0"/>
              <a:t>Higher Education</a:t>
            </a:r>
          </a:p>
          <a:p>
            <a:pPr marL="0" indent="0">
              <a:lnSpc>
                <a:spcPct val="80000"/>
              </a:lnSpc>
              <a:buNone/>
            </a:pPr>
            <a:endParaRPr lang="en-US" sz="2800" kern="0" dirty="0"/>
          </a:p>
        </p:txBody>
      </p:sp>
      <p:sp>
        <p:nvSpPr>
          <p:cNvPr id="5" name="Rectangle 3"/>
          <p:cNvSpPr txBox="1">
            <a:spLocks noChangeArrowheads="1"/>
          </p:cNvSpPr>
          <p:nvPr/>
        </p:nvSpPr>
        <p:spPr bwMode="auto">
          <a:xfrm>
            <a:off x="5181600" y="1447800"/>
            <a:ext cx="3810000" cy="541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lumMod val="75000"/>
                  </a:schemeClr>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lumMod val="75000"/>
                  </a:schemeClr>
                </a:solidFill>
                <a:latin typeface="+mn-lt"/>
              </a:defRPr>
            </a:lvl2pPr>
            <a:lvl3pPr marL="1143000" indent="-228600" algn="l" rtl="0" eaLnBrk="1" fontAlgn="base" hangingPunct="1">
              <a:spcBef>
                <a:spcPct val="20000"/>
              </a:spcBef>
              <a:spcAft>
                <a:spcPct val="0"/>
              </a:spcAft>
              <a:buChar char="•"/>
              <a:defRPr sz="2400">
                <a:solidFill>
                  <a:schemeClr val="tx1">
                    <a:lumMod val="75000"/>
                  </a:schemeClr>
                </a:solidFill>
                <a:latin typeface="+mn-lt"/>
              </a:defRPr>
            </a:lvl3pPr>
            <a:lvl4pPr marL="1600200" indent="-228600" algn="l" rtl="0" eaLnBrk="1" fontAlgn="base" hangingPunct="1">
              <a:spcBef>
                <a:spcPct val="20000"/>
              </a:spcBef>
              <a:spcAft>
                <a:spcPct val="0"/>
              </a:spcAft>
              <a:buChar char="–"/>
              <a:defRPr sz="2000">
                <a:solidFill>
                  <a:schemeClr val="tx1">
                    <a:lumMod val="75000"/>
                  </a:schemeClr>
                </a:solidFill>
                <a:latin typeface="+mn-lt"/>
              </a:defRPr>
            </a:lvl4pPr>
            <a:lvl5pPr marL="2057400" indent="-228600" algn="l" rtl="0" eaLnBrk="1" fontAlgn="base" hangingPunct="1">
              <a:spcBef>
                <a:spcPct val="20000"/>
              </a:spcBef>
              <a:spcAft>
                <a:spcPct val="0"/>
              </a:spcAft>
              <a:buChar char="»"/>
              <a:defRPr sz="2000">
                <a:solidFill>
                  <a:schemeClr val="tx1">
                    <a:lumMod val="75000"/>
                  </a:schemeClr>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80000"/>
              </a:lnSpc>
            </a:pPr>
            <a:r>
              <a:rPr lang="en-US" sz="2800" kern="0" dirty="0"/>
              <a:t>Arid Regions</a:t>
            </a:r>
          </a:p>
          <a:p>
            <a:pPr>
              <a:lnSpc>
                <a:spcPct val="80000"/>
              </a:lnSpc>
            </a:pPr>
            <a:r>
              <a:rPr lang="en-US" sz="2800" kern="0" dirty="0"/>
              <a:t>Coastal Issues</a:t>
            </a:r>
          </a:p>
          <a:p>
            <a:pPr>
              <a:lnSpc>
                <a:spcPct val="80000"/>
              </a:lnSpc>
            </a:pPr>
            <a:r>
              <a:rPr lang="en-US" sz="2800" kern="0" dirty="0"/>
              <a:t>Mapping &amp; Engineering Standards</a:t>
            </a:r>
          </a:p>
          <a:p>
            <a:pPr>
              <a:lnSpc>
                <a:spcPct val="80000"/>
              </a:lnSpc>
            </a:pPr>
            <a:endParaRPr lang="en-US" sz="2800" kern="0" dirty="0"/>
          </a:p>
          <a:p>
            <a:pPr>
              <a:lnSpc>
                <a:spcPct val="80000"/>
              </a:lnSpc>
            </a:pPr>
            <a:r>
              <a:rPr lang="en-US" sz="2800" kern="0" dirty="0"/>
              <a:t>Natural &amp; Beneficial Functions</a:t>
            </a:r>
          </a:p>
          <a:p>
            <a:pPr>
              <a:lnSpc>
                <a:spcPct val="80000"/>
              </a:lnSpc>
            </a:pPr>
            <a:r>
              <a:rPr lang="en-US" sz="2800" kern="0" dirty="0"/>
              <a:t>No Adverse Impact</a:t>
            </a:r>
          </a:p>
          <a:p>
            <a:pPr>
              <a:lnSpc>
                <a:spcPct val="80000"/>
              </a:lnSpc>
            </a:pPr>
            <a:r>
              <a:rPr lang="en-US" sz="2800" kern="0" dirty="0"/>
              <a:t>Stormwater Management</a:t>
            </a:r>
          </a:p>
        </p:txBody>
      </p:sp>
    </p:spTree>
    <p:extLst>
      <p:ext uri="{BB962C8B-B14F-4D97-AF65-F5344CB8AC3E}">
        <p14:creationId xmlns:p14="http://schemas.microsoft.com/office/powerpoint/2010/main" val="255245887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idx="1"/>
          </p:nvPr>
        </p:nvSpPr>
        <p:spPr>
          <a:xfrm>
            <a:off x="228600" y="1219200"/>
            <a:ext cx="8686800" cy="5410199"/>
          </a:xfrm>
        </p:spPr>
        <p:txBody>
          <a:bodyPr/>
          <a:lstStyle/>
          <a:p>
            <a:pPr marL="609600" indent="-609600">
              <a:spcBef>
                <a:spcPct val="0"/>
              </a:spcBef>
              <a:buFont typeface="Wingdings" pitchFamily="2" charset="2"/>
              <a:buChar char="ü"/>
            </a:pPr>
            <a:r>
              <a:rPr lang="en-US" dirty="0"/>
              <a:t>National and State Policy Issues</a:t>
            </a:r>
          </a:p>
          <a:p>
            <a:pPr marL="609600" indent="-609600" eaLnBrk="1" hangingPunct="1">
              <a:spcBef>
                <a:spcPct val="0"/>
              </a:spcBef>
              <a:buFont typeface="Wingdings" pitchFamily="2" charset="2"/>
              <a:buChar char="ü"/>
            </a:pPr>
            <a:r>
              <a:rPr lang="en-US" dirty="0"/>
              <a:t>National CFM</a:t>
            </a:r>
            <a:r>
              <a:rPr lang="en-US" baseline="30000" dirty="0"/>
              <a:t>®</a:t>
            </a:r>
            <a:r>
              <a:rPr lang="en-US" dirty="0"/>
              <a:t> Certification</a:t>
            </a:r>
          </a:p>
          <a:p>
            <a:pPr marL="609600" indent="-609600" eaLnBrk="1" hangingPunct="1">
              <a:spcBef>
                <a:spcPct val="0"/>
              </a:spcBef>
              <a:buFont typeface="Wingdings" pitchFamily="2" charset="2"/>
              <a:buChar char="ü"/>
            </a:pPr>
            <a:r>
              <a:rPr lang="en-US" dirty="0"/>
              <a:t>State Chapter Services &amp; Support</a:t>
            </a:r>
          </a:p>
          <a:p>
            <a:pPr marL="609600" indent="-609600" eaLnBrk="1" hangingPunct="1">
              <a:spcBef>
                <a:spcPct val="0"/>
              </a:spcBef>
              <a:buFont typeface="Wingdings" pitchFamily="2" charset="2"/>
              <a:buChar char="ü"/>
            </a:pPr>
            <a:r>
              <a:rPr lang="en-US" dirty="0"/>
              <a:t>Develop Tools, Publications, &amp; Resources for State and Local Floodplain Managers</a:t>
            </a:r>
          </a:p>
          <a:p>
            <a:pPr marL="609600" indent="-609600" eaLnBrk="1" hangingPunct="1">
              <a:spcBef>
                <a:spcPct val="0"/>
              </a:spcBef>
              <a:buFont typeface="Wingdings" pitchFamily="2" charset="2"/>
              <a:buChar char="ü"/>
            </a:pPr>
            <a:r>
              <a:rPr lang="en-US" dirty="0"/>
              <a:t>No Adverse Impact (NAI)</a:t>
            </a:r>
          </a:p>
          <a:p>
            <a:pPr marL="609600" indent="-609600" eaLnBrk="1" hangingPunct="1">
              <a:spcBef>
                <a:spcPct val="0"/>
              </a:spcBef>
              <a:buFont typeface="Wingdings" pitchFamily="2" charset="2"/>
              <a:buChar char="ü"/>
            </a:pPr>
            <a:r>
              <a:rPr lang="en-US" dirty="0"/>
              <a:t>Conferences &amp; Events</a:t>
            </a:r>
          </a:p>
          <a:p>
            <a:pPr marL="609600" indent="-609600" eaLnBrk="1" hangingPunct="1">
              <a:spcBef>
                <a:spcPct val="0"/>
              </a:spcBef>
              <a:buFont typeface="Wingdings" pitchFamily="2" charset="2"/>
              <a:buChar char="ü"/>
            </a:pPr>
            <a:r>
              <a:rPr lang="en-US" dirty="0"/>
              <a:t>Training (ASFPM Webinar Series)</a:t>
            </a:r>
          </a:p>
          <a:p>
            <a:pPr marL="609600" indent="-609600" eaLnBrk="1" hangingPunct="1">
              <a:spcBef>
                <a:spcPct val="0"/>
              </a:spcBef>
              <a:buFont typeface="Wingdings" pitchFamily="2" charset="2"/>
              <a:buChar char="ü"/>
            </a:pPr>
            <a:r>
              <a:rPr lang="en-US" dirty="0"/>
              <a:t>Research</a:t>
            </a:r>
          </a:p>
          <a:p>
            <a:pPr marL="609600" indent="-609600" eaLnBrk="1" hangingPunct="1">
              <a:spcBef>
                <a:spcPct val="0"/>
              </a:spcBef>
              <a:buFont typeface="Wingdings" pitchFamily="2" charset="2"/>
              <a:buChar char="ü"/>
            </a:pPr>
            <a:r>
              <a:rPr lang="en-US" dirty="0"/>
              <a:t>National Flood Barrier Testing &amp; Certification Program</a:t>
            </a:r>
          </a:p>
        </p:txBody>
      </p:sp>
      <p:sp>
        <p:nvSpPr>
          <p:cNvPr id="7" name="Rectangle 2"/>
          <p:cNvSpPr txBox="1">
            <a:spLocks noChangeArrowheads="1"/>
          </p:cNvSpPr>
          <p:nvPr/>
        </p:nvSpPr>
        <p:spPr bwMode="auto">
          <a:xfrm>
            <a:off x="381000" y="228600"/>
            <a:ext cx="8229600" cy="914400"/>
          </a:xfrm>
          <a:prstGeom prst="rect">
            <a:avLst/>
          </a:prstGeom>
          <a:noFill/>
          <a:ln w="9525">
            <a:noFill/>
            <a:miter lim="800000"/>
            <a:headEnd/>
            <a:tailEnd/>
          </a:ln>
          <a:effectLst/>
        </p:spPr>
        <p:txBody>
          <a:bodyPr anchor="ctr" anchorCtr="1"/>
          <a:lstStyle/>
          <a:p>
            <a:pPr algn="ctr">
              <a:defRPr/>
            </a:pPr>
            <a:r>
              <a:rPr lang="en-US" sz="4000" kern="0" dirty="0">
                <a:solidFill>
                  <a:schemeClr val="bg1"/>
                </a:solidFill>
                <a:latin typeface="+mj-lt"/>
                <a:ea typeface="+mj-ea"/>
                <a:cs typeface="+mj-cs"/>
              </a:rPr>
              <a:t>What does ASFPM do?</a:t>
            </a: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600200"/>
            <a:ext cx="1066800" cy="749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914385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43000" y="152400"/>
            <a:ext cx="8077200" cy="1139825"/>
          </a:xfrm>
        </p:spPr>
        <p:txBody>
          <a:bodyPr/>
          <a:lstStyle/>
          <a:p>
            <a:pPr eaLnBrk="1" hangingPunct="1"/>
            <a:r>
              <a:rPr lang="en-US" b="1" dirty="0"/>
              <a:t>Policy Issues</a:t>
            </a:r>
            <a:endParaRPr lang="en-US" sz="4000" b="1"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336" y="1828800"/>
            <a:ext cx="3463897"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57200" y="1676400"/>
            <a:ext cx="4572000" cy="3416320"/>
          </a:xfrm>
          <a:prstGeom prst="rect">
            <a:avLst/>
          </a:prstGeom>
        </p:spPr>
        <p:txBody>
          <a:bodyPr>
            <a:spAutoFit/>
          </a:bodyPr>
          <a:lstStyle/>
          <a:p>
            <a:r>
              <a:rPr lang="en-US" sz="2400" i="1" dirty="0"/>
              <a:t>The broad problem of flood-loss reduction is that the rate at which flood losses are being eliminated by construction of engineering or land-treatment works is of about the same magnitude as the rate at which new property is being subjected to damage.   </a:t>
            </a:r>
            <a:r>
              <a:rPr lang="en-US" sz="2400" dirty="0"/>
              <a:t>- GFW</a:t>
            </a:r>
          </a:p>
        </p:txBody>
      </p:sp>
    </p:spTree>
    <p:extLst>
      <p:ext uri="{BB962C8B-B14F-4D97-AF65-F5344CB8AC3E}">
        <p14:creationId xmlns:p14="http://schemas.microsoft.com/office/powerpoint/2010/main" val="259679294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dirty="0"/>
          </a:p>
        </p:txBody>
      </p:sp>
      <p:pic>
        <p:nvPicPr>
          <p:cNvPr id="205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Subtitle 2"/>
          <p:cNvSpPr txBox="1">
            <a:spLocks/>
          </p:cNvSpPr>
          <p:nvPr/>
        </p:nvSpPr>
        <p:spPr>
          <a:xfrm>
            <a:off x="2286000" y="1676400"/>
            <a:ext cx="6849035" cy="3810000"/>
          </a:xfrm>
          <a:prstGeom prst="rect">
            <a:avLst/>
          </a:prstGeom>
        </p:spPr>
        <p:txBody>
          <a:bodyPr>
            <a:normAutofit fontScale="85000" lnSpcReduction="20000"/>
          </a:bodyPr>
          <a:lstStyle/>
          <a:p>
            <a:pPr algn="ctr">
              <a:spcBef>
                <a:spcPct val="20000"/>
              </a:spcBef>
              <a:buFont typeface="Arial" pitchFamily="34" charset="0"/>
              <a:buNone/>
              <a:defRPr/>
            </a:pPr>
            <a:r>
              <a:rPr lang="en-US" sz="4800" b="1" dirty="0">
                <a:ln w="12700">
                  <a:solidFill>
                    <a:prstClr val="black">
                      <a:alpha val="0"/>
                    </a:prstClr>
                  </a:solidFill>
                  <a:prstDash val="solid"/>
                </a:ln>
                <a:solidFill>
                  <a:prstClr val="black"/>
                </a:solidFill>
                <a:latin typeface="Myriad Pro" pitchFamily="34" charset="0"/>
              </a:rPr>
              <a:t>Trustees</a:t>
            </a:r>
          </a:p>
          <a:p>
            <a:pPr algn="ctr">
              <a:spcBef>
                <a:spcPct val="20000"/>
              </a:spcBef>
              <a:buFont typeface="Arial" pitchFamily="34" charset="0"/>
              <a:buNone/>
              <a:defRPr/>
            </a:pPr>
            <a:r>
              <a:rPr lang="en-US" sz="4800" b="1" dirty="0">
                <a:ln w="12700">
                  <a:solidFill>
                    <a:prstClr val="black">
                      <a:alpha val="0"/>
                    </a:prstClr>
                  </a:solidFill>
                  <a:prstDash val="solid"/>
                </a:ln>
                <a:solidFill>
                  <a:prstClr val="black"/>
                </a:solidFill>
                <a:latin typeface="Myriad Pro" pitchFamily="34" charset="0"/>
              </a:rPr>
              <a:t>Associates</a:t>
            </a:r>
          </a:p>
          <a:p>
            <a:pPr algn="ctr">
              <a:spcBef>
                <a:spcPct val="20000"/>
              </a:spcBef>
              <a:buFont typeface="Arial" pitchFamily="34" charset="0"/>
              <a:buNone/>
              <a:defRPr/>
            </a:pPr>
            <a:r>
              <a:rPr lang="en-US" sz="4800" b="1" dirty="0">
                <a:ln w="12700">
                  <a:solidFill>
                    <a:prstClr val="black">
                      <a:alpha val="0"/>
                    </a:prstClr>
                  </a:solidFill>
                  <a:prstDash val="solid"/>
                </a:ln>
                <a:solidFill>
                  <a:prstClr val="black"/>
                </a:solidFill>
                <a:latin typeface="Myriad Pro" pitchFamily="34" charset="0"/>
              </a:rPr>
              <a:t>Fellows</a:t>
            </a:r>
          </a:p>
          <a:p>
            <a:pPr algn="ctr">
              <a:spcBef>
                <a:spcPct val="20000"/>
              </a:spcBef>
              <a:buFont typeface="Arial" pitchFamily="34" charset="0"/>
              <a:buNone/>
              <a:defRPr/>
            </a:pPr>
            <a:r>
              <a:rPr lang="en-US" sz="4800" b="1" dirty="0">
                <a:ln w="12700">
                  <a:solidFill>
                    <a:prstClr val="black">
                      <a:alpha val="0"/>
                    </a:prstClr>
                  </a:solidFill>
                  <a:prstDash val="solid"/>
                </a:ln>
                <a:solidFill>
                  <a:prstClr val="black"/>
                </a:solidFill>
                <a:latin typeface="Myriad Pro" pitchFamily="34" charset="0"/>
              </a:rPr>
              <a:t>Executive Office</a:t>
            </a:r>
          </a:p>
          <a:p>
            <a:pPr algn="ctr">
              <a:spcBef>
                <a:spcPct val="20000"/>
              </a:spcBef>
              <a:buFont typeface="Arial" pitchFamily="34" charset="0"/>
              <a:buNone/>
              <a:defRPr/>
            </a:pPr>
            <a:r>
              <a:rPr lang="en-US" sz="4800" b="1" dirty="0">
                <a:ln w="12700">
                  <a:solidFill>
                    <a:prstClr val="black">
                      <a:alpha val="0"/>
                    </a:prstClr>
                  </a:solidFill>
                  <a:prstDash val="solid"/>
                </a:ln>
                <a:solidFill>
                  <a:prstClr val="black"/>
                </a:solidFill>
                <a:latin typeface="Myriad Pro" pitchFamily="34" charset="0"/>
              </a:rPr>
              <a:t>…. and Most Important</a:t>
            </a:r>
          </a:p>
          <a:p>
            <a:pPr algn="ctr">
              <a:spcBef>
                <a:spcPct val="20000"/>
              </a:spcBef>
              <a:buFont typeface="Arial" pitchFamily="34" charset="0"/>
              <a:buNone/>
              <a:defRPr/>
            </a:pPr>
            <a:r>
              <a:rPr lang="en-US" sz="4800" b="1" dirty="0">
                <a:ln w="12700">
                  <a:solidFill>
                    <a:prstClr val="black">
                      <a:alpha val="0"/>
                    </a:prstClr>
                  </a:solidFill>
                  <a:prstDash val="solid"/>
                </a:ln>
                <a:solidFill>
                  <a:prstClr val="black"/>
                </a:solidFill>
                <a:latin typeface="Myriad Pro" pitchFamily="34" charset="0"/>
              </a:rPr>
              <a:t>Donors</a:t>
            </a:r>
          </a:p>
          <a:p>
            <a:pPr algn="ctr">
              <a:spcBef>
                <a:spcPct val="20000"/>
              </a:spcBef>
              <a:buFont typeface="Arial" pitchFamily="34" charset="0"/>
              <a:buNone/>
              <a:defRPr/>
            </a:pPr>
            <a:endParaRPr lang="en-US" sz="4600" b="1" dirty="0">
              <a:ln w="12700">
                <a:solidFill>
                  <a:prstClr val="black">
                    <a:alpha val="0"/>
                  </a:prstClr>
                </a:solidFill>
                <a:prstDash val="solid"/>
              </a:ln>
              <a:solidFill>
                <a:prstClr val="black"/>
              </a:solidFill>
              <a:latin typeface="Myriad Pro" pitchFamily="34" charset="0"/>
            </a:endParaRPr>
          </a:p>
          <a:p>
            <a:pPr algn="ctr">
              <a:spcBef>
                <a:spcPct val="20000"/>
              </a:spcBef>
              <a:buFont typeface="Arial" pitchFamily="34" charset="0"/>
              <a:buNone/>
              <a:defRPr/>
            </a:pPr>
            <a:endParaRPr lang="en-US" sz="4600" b="1" dirty="0">
              <a:ln w="12700">
                <a:solidFill>
                  <a:prstClr val="black">
                    <a:alpha val="0"/>
                  </a:prstClr>
                </a:solidFill>
                <a:prstDash val="solid"/>
              </a:ln>
              <a:solidFill>
                <a:srgbClr val="0070C0"/>
              </a:solidFill>
              <a:latin typeface="Myriad Pro" pitchFamily="34" charset="0"/>
            </a:endParaRPr>
          </a:p>
        </p:txBody>
      </p:sp>
      <p:pic>
        <p:nvPicPr>
          <p:cNvPr id="2054" name="Picture 2" descr="M:\CIVIL\Doc_Development\working_ASFPM_brochure\Photos\ASFPM_Foundation_Logo_2008.jpg"/>
          <p:cNvPicPr>
            <a:picLocks noChangeAspect="1" noChangeArrowheads="1"/>
          </p:cNvPicPr>
          <p:nvPr/>
        </p:nvPicPr>
        <p:blipFill>
          <a:blip r:embed="rId4" cstate="print"/>
          <a:srcRect/>
          <a:stretch>
            <a:fillRect/>
          </a:stretch>
        </p:blipFill>
        <p:spPr bwMode="auto">
          <a:xfrm>
            <a:off x="0" y="0"/>
            <a:ext cx="2057400" cy="2986548"/>
          </a:xfrm>
          <a:prstGeom prst="rect">
            <a:avLst/>
          </a:prstGeom>
          <a:noFill/>
          <a:ln w="9525">
            <a:noFill/>
            <a:miter lim="800000"/>
            <a:headEnd/>
            <a:tailEnd/>
          </a:ln>
        </p:spPr>
      </p:pic>
      <p:sp>
        <p:nvSpPr>
          <p:cNvPr id="2" name="TextBox 1"/>
          <p:cNvSpPr txBox="1"/>
          <p:nvPr/>
        </p:nvSpPr>
        <p:spPr>
          <a:xfrm>
            <a:off x="2590800" y="381000"/>
            <a:ext cx="6019800" cy="923330"/>
          </a:xfrm>
          <a:prstGeom prst="rect">
            <a:avLst/>
          </a:prstGeom>
          <a:noFill/>
        </p:spPr>
        <p:txBody>
          <a:bodyPr wrap="square" rtlCol="0">
            <a:spAutoFit/>
          </a:bodyPr>
          <a:lstStyle/>
          <a:p>
            <a:r>
              <a:rPr lang="en-US" sz="5400" b="1" dirty="0"/>
              <a:t>Who We Are…</a:t>
            </a:r>
          </a:p>
        </p:txBody>
      </p:sp>
    </p:spTree>
    <p:extLst>
      <p:ext uri="{BB962C8B-B14F-4D97-AF65-F5344CB8AC3E}">
        <p14:creationId xmlns:p14="http://schemas.microsoft.com/office/powerpoint/2010/main" val="247748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371600" y="533400"/>
            <a:ext cx="8000999" cy="1139825"/>
          </a:xfrm>
        </p:spPr>
        <p:txBody>
          <a:bodyPr/>
          <a:lstStyle/>
          <a:p>
            <a:pPr eaLnBrk="1" hangingPunct="1"/>
            <a:r>
              <a:rPr lang="en-US" b="1" dirty="0"/>
              <a:t>Federal Budget (FY20) </a:t>
            </a:r>
            <a:br>
              <a:rPr lang="en-US" sz="4000" b="1" dirty="0"/>
            </a:br>
            <a:endParaRPr lang="en-US" sz="4000" b="1" dirty="0">
              <a:solidFill>
                <a:schemeClr val="tx1"/>
              </a:solidFill>
            </a:endParaRPr>
          </a:p>
        </p:txBody>
      </p:sp>
      <p:pic>
        <p:nvPicPr>
          <p:cNvPr id="3" name="Picture 2"/>
          <p:cNvPicPr>
            <a:picLocks noChangeAspect="1"/>
          </p:cNvPicPr>
          <p:nvPr/>
        </p:nvPicPr>
        <p:blipFill>
          <a:blip r:embed="rId3"/>
          <a:stretch>
            <a:fillRect/>
          </a:stretch>
        </p:blipFill>
        <p:spPr>
          <a:xfrm>
            <a:off x="7705106" y="90552"/>
            <a:ext cx="1438894" cy="2025520"/>
          </a:xfrm>
          <a:prstGeom prst="rect">
            <a:avLst/>
          </a:prstGeom>
        </p:spPr>
      </p:pic>
      <p:graphicFrame>
        <p:nvGraphicFramePr>
          <p:cNvPr id="4" name="Content Placeholder 3"/>
          <p:cNvGraphicFramePr>
            <a:graphicFrameLocks noGrp="1"/>
          </p:cNvGraphicFramePr>
          <p:nvPr>
            <p:ph idx="1"/>
            <p:extLst>
              <p:ext uri="{D42A27DB-BD31-4B8C-83A1-F6EECF244321}">
                <p14:modId xmlns:p14="http://schemas.microsoft.com/office/powerpoint/2010/main" val="307490111"/>
              </p:ext>
            </p:extLst>
          </p:nvPr>
        </p:nvGraphicFramePr>
        <p:xfrm>
          <a:off x="194953" y="2227358"/>
          <a:ext cx="8229600" cy="313436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tblGrid>
              <a:tr h="370840">
                <a:tc>
                  <a:txBody>
                    <a:bodyPr/>
                    <a:lstStyle/>
                    <a:p>
                      <a:r>
                        <a:rPr lang="en-US" dirty="0"/>
                        <a:t>Program</a:t>
                      </a:r>
                    </a:p>
                  </a:txBody>
                  <a:tcPr/>
                </a:tc>
                <a:tc>
                  <a:txBody>
                    <a:bodyPr/>
                    <a:lstStyle/>
                    <a:p>
                      <a:r>
                        <a:rPr lang="en-US" dirty="0"/>
                        <a:t>Administration</a:t>
                      </a:r>
                    </a:p>
                  </a:txBody>
                  <a:tcPr/>
                </a:tc>
                <a:tc>
                  <a:txBody>
                    <a:bodyPr/>
                    <a:lstStyle/>
                    <a:p>
                      <a:r>
                        <a:rPr lang="en-US" dirty="0"/>
                        <a:t>House</a:t>
                      </a:r>
                    </a:p>
                  </a:txBody>
                  <a:tcPr/>
                </a:tc>
                <a:tc>
                  <a:txBody>
                    <a:bodyPr/>
                    <a:lstStyle/>
                    <a:p>
                      <a:r>
                        <a:rPr lang="en-US" dirty="0"/>
                        <a:t>Senate</a:t>
                      </a:r>
                    </a:p>
                  </a:txBody>
                  <a:tcPr/>
                </a:tc>
                <a:extLst>
                  <a:ext uri="{0D108BD9-81ED-4DB2-BD59-A6C34878D82A}">
                    <a16:rowId xmlns:a16="http://schemas.microsoft.com/office/drawing/2014/main" val="10000"/>
                  </a:ext>
                </a:extLst>
              </a:tr>
              <a:tr h="370840">
                <a:tc>
                  <a:txBody>
                    <a:bodyPr/>
                    <a:lstStyle/>
                    <a:p>
                      <a:r>
                        <a:rPr lang="en-US" dirty="0"/>
                        <a:t>FEMA -Flood Mapping</a:t>
                      </a:r>
                    </a:p>
                  </a:txBody>
                  <a:tcPr/>
                </a:tc>
                <a:tc>
                  <a:txBody>
                    <a:bodyPr/>
                    <a:lstStyle/>
                    <a:p>
                      <a:r>
                        <a:rPr lang="en-US" b="1" dirty="0"/>
                        <a:t>$100 m</a:t>
                      </a:r>
                    </a:p>
                  </a:txBody>
                  <a:tcPr/>
                </a:tc>
                <a:tc>
                  <a:txBody>
                    <a:bodyPr/>
                    <a:lstStyle/>
                    <a:p>
                      <a:r>
                        <a:rPr lang="en-US" dirty="0"/>
                        <a:t>$263</a:t>
                      </a:r>
                    </a:p>
                  </a:txBody>
                  <a:tcPr/>
                </a:tc>
                <a:tc>
                  <a:txBody>
                    <a:bodyPr/>
                    <a:lstStyle/>
                    <a:p>
                      <a:r>
                        <a:rPr lang="en-US" dirty="0"/>
                        <a:t>$?</a:t>
                      </a:r>
                    </a:p>
                  </a:txBody>
                  <a:tcPr/>
                </a:tc>
                <a:extLst>
                  <a:ext uri="{0D108BD9-81ED-4DB2-BD59-A6C34878D82A}">
                    <a16:rowId xmlns:a16="http://schemas.microsoft.com/office/drawing/2014/main" val="10001"/>
                  </a:ext>
                </a:extLst>
              </a:tr>
              <a:tr h="370840">
                <a:tc>
                  <a:txBody>
                    <a:bodyPr/>
                    <a:lstStyle/>
                    <a:p>
                      <a:r>
                        <a:rPr lang="en-US" dirty="0"/>
                        <a:t>FEMA</a:t>
                      </a:r>
                      <a:r>
                        <a:rPr lang="en-US" baseline="0" dirty="0"/>
                        <a:t> – </a:t>
                      </a:r>
                      <a:r>
                        <a:rPr lang="en-US" dirty="0"/>
                        <a:t>Pre Disaster Mitigation (PDM)</a:t>
                      </a:r>
                    </a:p>
                  </a:txBody>
                  <a:tcPr/>
                </a:tc>
                <a:tc>
                  <a:txBody>
                    <a:bodyPr/>
                    <a:lstStyle/>
                    <a:p>
                      <a:r>
                        <a:rPr lang="en-US" b="1" dirty="0"/>
                        <a:t>$0 m</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0002"/>
                  </a:ext>
                </a:extLst>
              </a:tr>
              <a:tr h="370840">
                <a:tc>
                  <a:txBody>
                    <a:bodyPr/>
                    <a:lstStyle/>
                    <a:p>
                      <a:r>
                        <a:rPr lang="en-US" dirty="0"/>
                        <a:t>FEMA – Flood Mitigation Assistance (FMA)</a:t>
                      </a:r>
                    </a:p>
                  </a:txBody>
                  <a:tcPr/>
                </a:tc>
                <a:tc>
                  <a:txBody>
                    <a:bodyPr/>
                    <a:lstStyle/>
                    <a:p>
                      <a:r>
                        <a:rPr lang="en-US" dirty="0"/>
                        <a:t>$175 m</a:t>
                      </a:r>
                    </a:p>
                  </a:txBody>
                  <a:tcPr/>
                </a:tc>
                <a:tc>
                  <a:txBody>
                    <a:bodyPr/>
                    <a:lstStyle/>
                    <a:p>
                      <a:r>
                        <a:rPr lang="en-US" dirty="0"/>
                        <a:t>$175</a:t>
                      </a:r>
                    </a:p>
                  </a:txBody>
                  <a:tcPr/>
                </a:tc>
                <a:tc>
                  <a:txBody>
                    <a:bodyPr/>
                    <a:lstStyle/>
                    <a:p>
                      <a:r>
                        <a:rPr lang="en-US" dirty="0"/>
                        <a:t>$?</a:t>
                      </a:r>
                    </a:p>
                  </a:txBody>
                  <a:tcPr/>
                </a:tc>
                <a:extLst>
                  <a:ext uri="{0D108BD9-81ED-4DB2-BD59-A6C34878D82A}">
                    <a16:rowId xmlns:a16="http://schemas.microsoft.com/office/drawing/2014/main" val="10003"/>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
        <p:nvSpPr>
          <p:cNvPr id="2" name="Rectangle 1"/>
          <p:cNvSpPr/>
          <p:nvPr/>
        </p:nvSpPr>
        <p:spPr>
          <a:xfrm>
            <a:off x="194953" y="5473005"/>
            <a:ext cx="8568047" cy="1015663"/>
          </a:xfrm>
          <a:prstGeom prst="rect">
            <a:avLst/>
          </a:prstGeom>
        </p:spPr>
        <p:txBody>
          <a:bodyPr wrap="square">
            <a:spAutoFit/>
          </a:bodyPr>
          <a:lstStyle/>
          <a:p>
            <a:pPr marL="342900" indent="-342900">
              <a:buFont typeface="Arial" panose="020B0604020202020204" pitchFamily="34" charset="0"/>
              <a:buChar char="•"/>
            </a:pPr>
            <a:r>
              <a:rPr lang="en-US" sz="2000" dirty="0">
                <a:latin typeface="+mn-lt"/>
              </a:rPr>
              <a:t>Record mapping funding from House!</a:t>
            </a:r>
          </a:p>
          <a:p>
            <a:pPr marL="342900" indent="-342900">
              <a:buFont typeface="Arial" panose="020B0604020202020204" pitchFamily="34" charset="0"/>
              <a:buChar char="•"/>
            </a:pPr>
            <a:r>
              <a:rPr lang="en-US" sz="2000" dirty="0">
                <a:latin typeface="+mn-lt"/>
              </a:rPr>
              <a:t>PDM changes to formula program in FY20</a:t>
            </a:r>
          </a:p>
          <a:p>
            <a:pPr marL="342900" indent="-342900">
              <a:buFont typeface="Arial" panose="020B0604020202020204" pitchFamily="34" charset="0"/>
              <a:buChar char="•"/>
            </a:pPr>
            <a:r>
              <a:rPr lang="en-US" sz="2000" dirty="0">
                <a:latin typeface="+mn-lt"/>
              </a:rPr>
              <a:t>We will see lots of action in September.  A Continuing Resolution likely.  </a:t>
            </a:r>
          </a:p>
        </p:txBody>
      </p:sp>
    </p:spTree>
    <p:extLst>
      <p:ext uri="{BB962C8B-B14F-4D97-AF65-F5344CB8AC3E}">
        <p14:creationId xmlns:p14="http://schemas.microsoft.com/office/powerpoint/2010/main" val="202093015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19200" y="174625"/>
            <a:ext cx="7086600" cy="1139825"/>
          </a:xfrm>
        </p:spPr>
        <p:txBody>
          <a:bodyPr/>
          <a:lstStyle/>
          <a:p>
            <a:pPr algn="l" eaLnBrk="1" hangingPunct="1"/>
            <a:r>
              <a:rPr lang="en-US" sz="4000" b="1" dirty="0"/>
              <a:t>NFIP Reauthorization</a:t>
            </a:r>
          </a:p>
        </p:txBody>
      </p:sp>
      <p:sp>
        <p:nvSpPr>
          <p:cNvPr id="30723" name="Rectangle 3"/>
          <p:cNvSpPr>
            <a:spLocks noGrp="1" noChangeArrowheads="1"/>
          </p:cNvSpPr>
          <p:nvPr>
            <p:ph type="body" idx="1"/>
          </p:nvPr>
        </p:nvSpPr>
        <p:spPr>
          <a:xfrm>
            <a:off x="228600" y="1447800"/>
            <a:ext cx="8686800" cy="5029200"/>
          </a:xfrm>
        </p:spPr>
        <p:txBody>
          <a:bodyPr/>
          <a:lstStyle/>
          <a:p>
            <a:pPr>
              <a:lnSpc>
                <a:spcPct val="80000"/>
              </a:lnSpc>
            </a:pPr>
            <a:r>
              <a:rPr lang="en-US" sz="2800" dirty="0"/>
              <a:t>NFIP expires 09/30/19.  </a:t>
            </a:r>
          </a:p>
          <a:p>
            <a:pPr>
              <a:lnSpc>
                <a:spcPct val="80000"/>
              </a:lnSpc>
            </a:pPr>
            <a:r>
              <a:rPr lang="en-US" sz="2800" dirty="0"/>
              <a:t>House bill HR 3167 and HR 3111 passed out of committee </a:t>
            </a:r>
          </a:p>
          <a:p>
            <a:pPr lvl="1">
              <a:lnSpc>
                <a:spcPct val="80000"/>
              </a:lnSpc>
            </a:pPr>
            <a:r>
              <a:rPr lang="en-US" sz="2400" dirty="0"/>
              <a:t>Comprehensive bill, ASFPM supports</a:t>
            </a:r>
          </a:p>
          <a:p>
            <a:pPr>
              <a:lnSpc>
                <a:spcPct val="80000"/>
              </a:lnSpc>
            </a:pPr>
            <a:r>
              <a:rPr lang="en-US" sz="2800" dirty="0"/>
              <a:t>Senate bill S 2187 introduced in July, similar to SAFE Act that was introduced last Congress</a:t>
            </a:r>
          </a:p>
          <a:p>
            <a:pPr lvl="1">
              <a:lnSpc>
                <a:spcPct val="80000"/>
              </a:lnSpc>
            </a:pPr>
            <a:r>
              <a:rPr lang="en-US" sz="2400" dirty="0"/>
              <a:t>Comprehensive bill, ASFPM supports elements of the bill</a:t>
            </a:r>
          </a:p>
          <a:p>
            <a:pPr>
              <a:lnSpc>
                <a:spcPct val="80000"/>
              </a:lnSpc>
            </a:pPr>
            <a:r>
              <a:rPr lang="en-US" sz="2800" dirty="0"/>
              <a:t>Similarities:</a:t>
            </a:r>
          </a:p>
          <a:p>
            <a:pPr lvl="1">
              <a:lnSpc>
                <a:spcPct val="80000"/>
              </a:lnSpc>
            </a:pPr>
            <a:r>
              <a:rPr lang="en-US" sz="2400" dirty="0"/>
              <a:t>Positive changes to ICC (increase to 60K and allow payments in addition to claim amount)</a:t>
            </a:r>
          </a:p>
          <a:p>
            <a:pPr lvl="1">
              <a:lnSpc>
                <a:spcPct val="80000"/>
              </a:lnSpc>
            </a:pPr>
            <a:r>
              <a:rPr lang="en-US" sz="2400" dirty="0"/>
              <a:t>State revolving loan fund for mitigation</a:t>
            </a:r>
          </a:p>
          <a:p>
            <a:pPr lvl="1">
              <a:lnSpc>
                <a:spcPct val="80000"/>
              </a:lnSpc>
            </a:pPr>
            <a:r>
              <a:rPr lang="en-US" sz="2400" dirty="0"/>
              <a:t>Assistance to lower income property owners</a:t>
            </a:r>
          </a:p>
          <a:p>
            <a:pPr lvl="1">
              <a:lnSpc>
                <a:spcPct val="80000"/>
              </a:lnSpc>
            </a:pPr>
            <a:r>
              <a:rPr lang="en-US" sz="2400" dirty="0"/>
              <a:t>Caps annual increases on flood insurance premiums</a:t>
            </a:r>
          </a:p>
          <a:p>
            <a:pPr lvl="1">
              <a:lnSpc>
                <a:spcPct val="80000"/>
              </a:lnSpc>
            </a:pPr>
            <a:r>
              <a:rPr lang="en-US" sz="2400" dirty="0"/>
              <a:t>Begins to address urban flooding issue</a:t>
            </a:r>
          </a:p>
          <a:p>
            <a:pPr lvl="1">
              <a:lnSpc>
                <a:spcPct val="80000"/>
              </a:lnSpc>
            </a:pPr>
            <a:endParaRPr lang="en-US" sz="2400" dirty="0"/>
          </a:p>
          <a:p>
            <a:pPr marL="0" indent="0">
              <a:lnSpc>
                <a:spcPct val="80000"/>
              </a:lnSpc>
              <a:buNone/>
            </a:pPr>
            <a:endParaRPr lang="en-US" sz="2800" dirty="0"/>
          </a:p>
          <a:p>
            <a:pPr marL="457200" lvl="1" indent="0">
              <a:lnSpc>
                <a:spcPct val="80000"/>
              </a:lnSpc>
              <a:buNone/>
            </a:pPr>
            <a:endParaRPr lang="en-US" dirty="0"/>
          </a:p>
        </p:txBody>
      </p:sp>
    </p:spTree>
    <p:extLst>
      <p:ext uri="{BB962C8B-B14F-4D97-AF65-F5344CB8AC3E}">
        <p14:creationId xmlns:p14="http://schemas.microsoft.com/office/powerpoint/2010/main" val="372973539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19200" y="174625"/>
            <a:ext cx="7086600" cy="1139825"/>
          </a:xfrm>
        </p:spPr>
        <p:txBody>
          <a:bodyPr/>
          <a:lstStyle/>
          <a:p>
            <a:pPr algn="l" eaLnBrk="1" hangingPunct="1"/>
            <a:r>
              <a:rPr lang="en-US" sz="4000" b="1" dirty="0"/>
              <a:t>NFIP Reauthorization</a:t>
            </a:r>
          </a:p>
        </p:txBody>
      </p:sp>
      <p:sp>
        <p:nvSpPr>
          <p:cNvPr id="30723" name="Rectangle 3"/>
          <p:cNvSpPr>
            <a:spLocks noGrp="1" noChangeArrowheads="1"/>
          </p:cNvSpPr>
          <p:nvPr>
            <p:ph type="body" idx="1"/>
          </p:nvPr>
        </p:nvSpPr>
        <p:spPr>
          <a:xfrm>
            <a:off x="228600" y="1447800"/>
            <a:ext cx="8686800" cy="5029200"/>
          </a:xfrm>
        </p:spPr>
        <p:txBody>
          <a:bodyPr/>
          <a:lstStyle/>
          <a:p>
            <a:pPr>
              <a:lnSpc>
                <a:spcPct val="80000"/>
              </a:lnSpc>
            </a:pPr>
            <a:r>
              <a:rPr lang="en-US" sz="2800" dirty="0"/>
              <a:t>Differences</a:t>
            </a:r>
          </a:p>
          <a:p>
            <a:pPr lvl="1">
              <a:lnSpc>
                <a:spcPct val="80000"/>
              </a:lnSpc>
            </a:pPr>
            <a:r>
              <a:rPr lang="en-US" sz="2400" dirty="0"/>
              <a:t>House bill doesn’t address debt; Senate bill would use interest payments for mitigation</a:t>
            </a:r>
          </a:p>
          <a:p>
            <a:pPr lvl="1">
              <a:lnSpc>
                <a:spcPct val="80000"/>
              </a:lnSpc>
            </a:pPr>
            <a:r>
              <a:rPr lang="en-US" sz="2400" dirty="0"/>
              <a:t>House bill authorizes $500 million for flood mapping; Senate bill remains at $400 million</a:t>
            </a:r>
          </a:p>
          <a:p>
            <a:pPr lvl="1">
              <a:lnSpc>
                <a:spcPct val="80000"/>
              </a:lnSpc>
            </a:pPr>
            <a:r>
              <a:rPr lang="en-US" sz="2400" dirty="0"/>
              <a:t>House bill has authorization for CAP-SSSE program and doubles its funding from current levels; Senate bill doesn’t have this</a:t>
            </a:r>
          </a:p>
          <a:p>
            <a:pPr lvl="1">
              <a:lnSpc>
                <a:spcPct val="80000"/>
              </a:lnSpc>
            </a:pPr>
            <a:r>
              <a:rPr lang="en-US" sz="2400" dirty="0"/>
              <a:t>House bill has provisions for dealing with agricultural buildings from both a floodplain management and insurance standpoint</a:t>
            </a:r>
          </a:p>
          <a:p>
            <a:pPr lvl="1">
              <a:lnSpc>
                <a:spcPct val="80000"/>
              </a:lnSpc>
            </a:pPr>
            <a:endParaRPr lang="en-US" sz="2400" dirty="0"/>
          </a:p>
          <a:p>
            <a:pPr>
              <a:lnSpc>
                <a:spcPct val="80000"/>
              </a:lnSpc>
            </a:pPr>
            <a:r>
              <a:rPr lang="en-US" sz="2800" dirty="0"/>
              <a:t>ASFPM developed/updated Principles and Priorities documents for reform.</a:t>
            </a:r>
            <a:endParaRPr lang="en-US" sz="2400" dirty="0"/>
          </a:p>
          <a:p>
            <a:pPr>
              <a:lnSpc>
                <a:spcPct val="80000"/>
              </a:lnSpc>
            </a:pPr>
            <a:endParaRPr lang="en-US" sz="2800" dirty="0"/>
          </a:p>
          <a:p>
            <a:pPr marL="457200" lvl="1" indent="0">
              <a:lnSpc>
                <a:spcPct val="80000"/>
              </a:lnSpc>
              <a:buNone/>
            </a:pPr>
            <a:endParaRPr lang="en-US" dirty="0"/>
          </a:p>
        </p:txBody>
      </p:sp>
    </p:spTree>
    <p:extLst>
      <p:ext uri="{BB962C8B-B14F-4D97-AF65-F5344CB8AC3E}">
        <p14:creationId xmlns:p14="http://schemas.microsoft.com/office/powerpoint/2010/main" val="81322272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19200" y="174625"/>
            <a:ext cx="7086600" cy="1139825"/>
          </a:xfrm>
        </p:spPr>
        <p:txBody>
          <a:bodyPr/>
          <a:lstStyle/>
          <a:p>
            <a:pPr algn="l" eaLnBrk="1" hangingPunct="1"/>
            <a:r>
              <a:rPr lang="en-US" sz="3600" b="1" dirty="0"/>
              <a:t>Disaster Reform and Recovery Act (DRRA)</a:t>
            </a:r>
          </a:p>
        </p:txBody>
      </p:sp>
      <p:sp>
        <p:nvSpPr>
          <p:cNvPr id="30723" name="Rectangle 3"/>
          <p:cNvSpPr>
            <a:spLocks noGrp="1" noChangeArrowheads="1"/>
          </p:cNvSpPr>
          <p:nvPr>
            <p:ph type="body" idx="1"/>
          </p:nvPr>
        </p:nvSpPr>
        <p:spPr>
          <a:xfrm>
            <a:off x="76200" y="1447800"/>
            <a:ext cx="9144000" cy="5410200"/>
          </a:xfrm>
        </p:spPr>
        <p:txBody>
          <a:bodyPr/>
          <a:lstStyle/>
          <a:p>
            <a:pPr>
              <a:lnSpc>
                <a:spcPct val="80000"/>
              </a:lnSpc>
            </a:pPr>
            <a:r>
              <a:rPr lang="en-US" sz="2800" dirty="0"/>
              <a:t>Signed into law in October 5, 2018 it has several sections positively impacting floodplain management and hazard mitigation:</a:t>
            </a:r>
          </a:p>
          <a:p>
            <a:pPr lvl="1">
              <a:lnSpc>
                <a:spcPct val="80000"/>
              </a:lnSpc>
            </a:pPr>
            <a:r>
              <a:rPr lang="en-US" sz="2400" dirty="0"/>
              <a:t>Sec 1206 allows for reimbursement through Public Assistance of mutual aid assistance for substantial damage and building inspections post-disaster (this is language ASFPM wanted in law)</a:t>
            </a:r>
          </a:p>
          <a:p>
            <a:pPr lvl="1">
              <a:lnSpc>
                <a:spcPct val="80000"/>
              </a:lnSpc>
            </a:pPr>
            <a:r>
              <a:rPr lang="en-US" sz="2400" dirty="0"/>
              <a:t>Increases allowable grantee and </a:t>
            </a:r>
            <a:r>
              <a:rPr lang="en-US" sz="2400" dirty="0" err="1"/>
              <a:t>subgrantee</a:t>
            </a:r>
            <a:r>
              <a:rPr lang="en-US" sz="2400" dirty="0"/>
              <a:t> management costs under HMGP and PA; this will help build capability</a:t>
            </a:r>
          </a:p>
          <a:p>
            <a:pPr lvl="1">
              <a:lnSpc>
                <a:spcPct val="80000"/>
              </a:lnSpc>
            </a:pPr>
            <a:r>
              <a:rPr lang="en-US" sz="2400" dirty="0"/>
              <a:t>Authorizes the availability of HMGP for fire management (FMAG) disaster declarations and identifies several specific types of eligible mitigation activities that impact flood risk management</a:t>
            </a:r>
          </a:p>
          <a:p>
            <a:pPr lvl="1">
              <a:lnSpc>
                <a:spcPct val="80000"/>
              </a:lnSpc>
            </a:pPr>
            <a:r>
              <a:rPr lang="en-US" sz="2400" dirty="0"/>
              <a:t>Authorizes hazard mitigation assistance as part of Economic Development Administration economic adjustment grants</a:t>
            </a:r>
          </a:p>
          <a:p>
            <a:pPr lvl="1">
              <a:lnSpc>
                <a:spcPct val="80000"/>
              </a:lnSpc>
            </a:pPr>
            <a:r>
              <a:rPr lang="en-US" sz="2400" dirty="0"/>
              <a:t>Deems that a disaster loan is not a duplication of benefits</a:t>
            </a:r>
          </a:p>
          <a:p>
            <a:pPr lvl="1">
              <a:lnSpc>
                <a:spcPct val="80000"/>
              </a:lnSpc>
            </a:pPr>
            <a:endParaRPr lang="en-US" sz="2400" dirty="0"/>
          </a:p>
          <a:p>
            <a:pPr lvl="1">
              <a:lnSpc>
                <a:spcPct val="80000"/>
              </a:lnSpc>
            </a:pPr>
            <a:endParaRPr lang="en-US" sz="2000" dirty="0"/>
          </a:p>
          <a:p>
            <a:pPr>
              <a:lnSpc>
                <a:spcPct val="80000"/>
              </a:lnSpc>
            </a:pPr>
            <a:endParaRPr lang="en-US" sz="2400" dirty="0"/>
          </a:p>
          <a:p>
            <a:pPr lvl="1">
              <a:lnSpc>
                <a:spcPct val="80000"/>
              </a:lnSpc>
            </a:pPr>
            <a:endParaRPr lang="en-US" sz="2400" dirty="0"/>
          </a:p>
          <a:p>
            <a:pPr marL="0" indent="0">
              <a:lnSpc>
                <a:spcPct val="80000"/>
              </a:lnSpc>
              <a:buNone/>
            </a:pPr>
            <a:endParaRPr lang="en-US" sz="2400" dirty="0"/>
          </a:p>
          <a:p>
            <a:pPr>
              <a:lnSpc>
                <a:spcPct val="80000"/>
              </a:lnSpc>
            </a:pPr>
            <a:endParaRPr lang="en-US" sz="2800" dirty="0"/>
          </a:p>
          <a:p>
            <a:pPr marL="457200" lvl="1" indent="0">
              <a:lnSpc>
                <a:spcPct val="80000"/>
              </a:lnSpc>
              <a:buNone/>
            </a:pPr>
            <a:endParaRPr lang="en-US" dirty="0"/>
          </a:p>
        </p:txBody>
      </p:sp>
    </p:spTree>
    <p:extLst>
      <p:ext uri="{BB962C8B-B14F-4D97-AF65-F5344CB8AC3E}">
        <p14:creationId xmlns:p14="http://schemas.microsoft.com/office/powerpoint/2010/main" val="50704803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219200" y="174625"/>
            <a:ext cx="7086600" cy="1139825"/>
          </a:xfrm>
        </p:spPr>
        <p:txBody>
          <a:bodyPr/>
          <a:lstStyle/>
          <a:p>
            <a:pPr algn="l" eaLnBrk="1" hangingPunct="1"/>
            <a:r>
              <a:rPr lang="en-US" sz="3600" b="1" dirty="0"/>
              <a:t>Disaster Reform and Recovery Act (DRRA)</a:t>
            </a:r>
          </a:p>
        </p:txBody>
      </p:sp>
      <p:sp>
        <p:nvSpPr>
          <p:cNvPr id="30723" name="Rectangle 3"/>
          <p:cNvSpPr>
            <a:spLocks noGrp="1" noChangeArrowheads="1"/>
          </p:cNvSpPr>
          <p:nvPr>
            <p:ph type="body" idx="1"/>
          </p:nvPr>
        </p:nvSpPr>
        <p:spPr>
          <a:xfrm>
            <a:off x="76200" y="1447800"/>
            <a:ext cx="9144000" cy="5410200"/>
          </a:xfrm>
        </p:spPr>
        <p:txBody>
          <a:bodyPr/>
          <a:lstStyle/>
          <a:p>
            <a:pPr>
              <a:lnSpc>
                <a:spcPct val="80000"/>
              </a:lnSpc>
            </a:pPr>
            <a:r>
              <a:rPr lang="en-US" sz="2800" dirty="0"/>
              <a:t>Big changes for the Pre-Disaster Mitigation Program which will be called BRIC:</a:t>
            </a:r>
          </a:p>
          <a:p>
            <a:pPr lvl="1">
              <a:lnSpc>
                <a:spcPct val="80000"/>
              </a:lnSpc>
            </a:pPr>
            <a:r>
              <a:rPr lang="en-US" sz="2400" dirty="0"/>
              <a:t>Authorizes new technical/financial assistance category for establishing, implementing, and enforcing latest building codes</a:t>
            </a:r>
          </a:p>
          <a:p>
            <a:pPr lvl="1">
              <a:lnSpc>
                <a:spcPct val="80000"/>
              </a:lnSpc>
            </a:pPr>
            <a:r>
              <a:rPr lang="en-US" sz="2400" dirty="0"/>
              <a:t>Gives FEMA authority to withdraw PDM assistance and provide it to other states through a competitive program if awarded funds are not obligated in 3 years from initial obligation. </a:t>
            </a:r>
          </a:p>
          <a:p>
            <a:pPr lvl="1">
              <a:lnSpc>
                <a:spcPct val="80000"/>
              </a:lnSpc>
            </a:pPr>
            <a:r>
              <a:rPr lang="en-US" sz="2400" dirty="0"/>
              <a:t>Adds two new criteria for PDM award selection/assistance which are to what extent has the applicant adopted and enforced the latest building codes and to what extent will the project increase the level of the community’s resiliency</a:t>
            </a:r>
          </a:p>
          <a:p>
            <a:pPr lvl="1">
              <a:lnSpc>
                <a:spcPct val="80000"/>
              </a:lnSpc>
            </a:pPr>
            <a:r>
              <a:rPr lang="en-US" sz="2400" dirty="0"/>
              <a:t>Changes the funding for PDM to a formula based on 6% of estimated disaster costs.  </a:t>
            </a:r>
          </a:p>
          <a:p>
            <a:pPr lvl="1">
              <a:lnSpc>
                <a:spcPct val="80000"/>
              </a:lnSpc>
            </a:pPr>
            <a:endParaRPr lang="en-US" sz="2400" dirty="0"/>
          </a:p>
        </p:txBody>
      </p:sp>
    </p:spTree>
    <p:extLst>
      <p:ext uri="{BB962C8B-B14F-4D97-AF65-F5344CB8AC3E}">
        <p14:creationId xmlns:p14="http://schemas.microsoft.com/office/powerpoint/2010/main" val="325200387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34170"/>
            <a:ext cx="7315200" cy="868363"/>
          </a:xfrm>
        </p:spPr>
        <p:txBody>
          <a:bodyPr/>
          <a:lstStyle/>
          <a:p>
            <a:pPr algn="ctr">
              <a:lnSpc>
                <a:spcPts val="3200"/>
              </a:lnSpc>
            </a:pPr>
            <a:r>
              <a:rPr lang="en-US" sz="3600" b="1" dirty="0"/>
              <a:t>Non-Traditional Resources for Flood Risk Reduction</a:t>
            </a:r>
          </a:p>
        </p:txBody>
      </p:sp>
      <p:sp>
        <p:nvSpPr>
          <p:cNvPr id="3" name="Content Placeholder 2"/>
          <p:cNvSpPr>
            <a:spLocks noGrp="1"/>
          </p:cNvSpPr>
          <p:nvPr>
            <p:ph idx="1"/>
          </p:nvPr>
        </p:nvSpPr>
        <p:spPr/>
        <p:txBody>
          <a:bodyPr/>
          <a:lstStyle/>
          <a:p>
            <a:pPr marL="57150" indent="0">
              <a:lnSpc>
                <a:spcPct val="80000"/>
              </a:lnSpc>
              <a:buNone/>
            </a:pPr>
            <a:endParaRPr lang="en-US" dirty="0"/>
          </a:p>
        </p:txBody>
      </p:sp>
      <p:sp>
        <p:nvSpPr>
          <p:cNvPr id="4" name="Slide Number Placeholder 3"/>
          <p:cNvSpPr>
            <a:spLocks noGrp="1"/>
          </p:cNvSpPr>
          <p:nvPr>
            <p:ph type="sldNum" sz="quarter" idx="12"/>
          </p:nvPr>
        </p:nvSpPr>
        <p:spPr/>
        <p:txBody>
          <a:bodyPr/>
          <a:lstStyle/>
          <a:p>
            <a:fld id="{0E04F797-31EA-4044-9072-637A34F0757E}" type="slidenum">
              <a:rPr lang="en-US" smtClean="0"/>
              <a:pPr/>
              <a:t>35</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7924800" cy="473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1752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3"/>
          <p:cNvSpPr>
            <a:spLocks noGrp="1" noChangeArrowheads="1"/>
          </p:cNvSpPr>
          <p:nvPr>
            <p:ph type="body" sz="half" idx="4294967295"/>
          </p:nvPr>
        </p:nvSpPr>
        <p:spPr>
          <a:xfrm>
            <a:off x="228601" y="1371600"/>
            <a:ext cx="4953000" cy="4749800"/>
          </a:xfrm>
        </p:spPr>
        <p:txBody>
          <a:bodyPr/>
          <a:lstStyle/>
          <a:p>
            <a:pPr marL="0" indent="0">
              <a:spcBef>
                <a:spcPct val="50000"/>
              </a:spcBef>
              <a:buNone/>
            </a:pPr>
            <a:r>
              <a:rPr lang="en-US" sz="2800" dirty="0"/>
              <a:t>National Flood Barrier Testing and Certification Program</a:t>
            </a:r>
          </a:p>
          <a:p>
            <a:pPr>
              <a:spcBef>
                <a:spcPct val="50000"/>
              </a:spcBef>
            </a:pPr>
            <a:r>
              <a:rPr lang="en-US" sz="2400" dirty="0"/>
              <a:t>Challenge:  High demand for reliable flood mitigation solutions</a:t>
            </a:r>
          </a:p>
          <a:p>
            <a:pPr>
              <a:spcBef>
                <a:spcPct val="50000"/>
              </a:spcBef>
            </a:pPr>
            <a:r>
              <a:rPr lang="en-US" sz="2400" dirty="0"/>
              <a:t>Opportunity: Manufacturers have the means to obtain third-party certification with the National Flood Barrier Testing &amp; Certification Program</a:t>
            </a:r>
          </a:p>
          <a:p>
            <a:pPr>
              <a:spcBef>
                <a:spcPct val="50000"/>
              </a:spcBef>
            </a:pPr>
            <a:r>
              <a:rPr lang="en-US" sz="2400" dirty="0"/>
              <a:t>Benefit: Product differentiation by proving it meets consensus standard and the national program’s  rigorous protocol</a:t>
            </a:r>
          </a:p>
          <a:p>
            <a:pPr>
              <a:spcBef>
                <a:spcPct val="50000"/>
              </a:spcBef>
            </a:pPr>
            <a:endParaRPr lang="en-US" sz="2400" dirty="0"/>
          </a:p>
        </p:txBody>
      </p:sp>
      <p:sp>
        <p:nvSpPr>
          <p:cNvPr id="2" name="TextBox 1"/>
          <p:cNvSpPr txBox="1"/>
          <p:nvPr/>
        </p:nvSpPr>
        <p:spPr>
          <a:xfrm>
            <a:off x="1371600" y="381000"/>
            <a:ext cx="7924800" cy="707886"/>
          </a:xfrm>
          <a:prstGeom prst="rect">
            <a:avLst/>
          </a:prstGeom>
          <a:noFill/>
        </p:spPr>
        <p:txBody>
          <a:bodyPr wrap="square" rtlCol="0">
            <a:spAutoFit/>
          </a:bodyPr>
          <a:lstStyle/>
          <a:p>
            <a:r>
              <a:rPr lang="en-US" sz="4000" b="1" dirty="0">
                <a:solidFill>
                  <a:schemeClr val="bg1"/>
                </a:solidFill>
              </a:rPr>
              <a:t>NFBTCP</a:t>
            </a:r>
          </a:p>
        </p:txBody>
      </p:sp>
      <p:pic>
        <p:nvPicPr>
          <p:cNvPr id="6" name="Picture 5"/>
          <p:cNvPicPr>
            <a:picLocks noChangeAspect="1"/>
          </p:cNvPicPr>
          <p:nvPr/>
        </p:nvPicPr>
        <p:blipFill>
          <a:blip r:embed="rId3"/>
          <a:stretch>
            <a:fillRect/>
          </a:stretch>
        </p:blipFill>
        <p:spPr>
          <a:xfrm>
            <a:off x="5218612" y="1524000"/>
            <a:ext cx="3698543" cy="2581275"/>
          </a:xfrm>
          <a:prstGeom prst="rect">
            <a:avLst/>
          </a:prstGeom>
        </p:spPr>
      </p:pic>
      <p:sp>
        <p:nvSpPr>
          <p:cNvPr id="7" name="TextBox 6"/>
          <p:cNvSpPr txBox="1"/>
          <p:nvPr/>
        </p:nvSpPr>
        <p:spPr>
          <a:xfrm>
            <a:off x="5638800" y="4105275"/>
            <a:ext cx="2819400" cy="461665"/>
          </a:xfrm>
          <a:prstGeom prst="rect">
            <a:avLst/>
          </a:prstGeom>
          <a:noFill/>
        </p:spPr>
        <p:txBody>
          <a:bodyPr wrap="square" rtlCol="0">
            <a:spAutoFit/>
          </a:bodyPr>
          <a:lstStyle/>
          <a:p>
            <a:r>
              <a:rPr lang="en-US" sz="1200" i="1" dirty="0">
                <a:latin typeface="Arial Narrow" panose="020B0606020202030204" pitchFamily="34" charset="0"/>
              </a:rPr>
              <a:t>Temporary (Perimeter) Barrier, Certified Silver Level</a:t>
            </a:r>
          </a:p>
        </p:txBody>
      </p:sp>
    </p:spTree>
    <p:extLst>
      <p:ext uri="{BB962C8B-B14F-4D97-AF65-F5344CB8AC3E}">
        <p14:creationId xmlns:p14="http://schemas.microsoft.com/office/powerpoint/2010/main" val="406775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3"/>
          <p:cNvSpPr>
            <a:spLocks noGrp="1" noChangeArrowheads="1"/>
          </p:cNvSpPr>
          <p:nvPr>
            <p:ph type="body" sz="half" idx="4294967295"/>
          </p:nvPr>
        </p:nvSpPr>
        <p:spPr>
          <a:xfrm>
            <a:off x="228601" y="1371600"/>
            <a:ext cx="4953000" cy="4749800"/>
          </a:xfrm>
        </p:spPr>
        <p:txBody>
          <a:bodyPr/>
          <a:lstStyle/>
          <a:p>
            <a:pPr marL="0" indent="0">
              <a:spcBef>
                <a:spcPct val="50000"/>
              </a:spcBef>
              <a:buNone/>
            </a:pPr>
            <a:r>
              <a:rPr lang="en-US" sz="2800" dirty="0"/>
              <a:t>National Flood Barrier Testing and Certification Program</a:t>
            </a:r>
          </a:p>
          <a:p>
            <a:pPr>
              <a:spcBef>
                <a:spcPct val="50000"/>
              </a:spcBef>
            </a:pPr>
            <a:r>
              <a:rPr lang="en-US" sz="2400" dirty="0"/>
              <a:t>Currently tests/certifies:</a:t>
            </a:r>
          </a:p>
          <a:p>
            <a:pPr lvl="2">
              <a:spcBef>
                <a:spcPct val="50000"/>
              </a:spcBef>
              <a:buFont typeface="Arial" panose="020B0604020202020204" pitchFamily="34" charset="0"/>
              <a:buChar char="•"/>
            </a:pPr>
            <a:r>
              <a:rPr lang="en-US" dirty="0"/>
              <a:t>Perimeter barriers</a:t>
            </a:r>
          </a:p>
          <a:p>
            <a:pPr lvl="2">
              <a:spcBef>
                <a:spcPct val="50000"/>
              </a:spcBef>
              <a:buFont typeface="Arial" panose="020B0604020202020204" pitchFamily="34" charset="0"/>
              <a:buChar char="•"/>
            </a:pPr>
            <a:r>
              <a:rPr lang="en-US" dirty="0"/>
              <a:t>Opening barriers</a:t>
            </a:r>
          </a:p>
          <a:p>
            <a:pPr lvl="2">
              <a:spcBef>
                <a:spcPct val="50000"/>
              </a:spcBef>
              <a:buFont typeface="Arial" panose="020B0604020202020204" pitchFamily="34" charset="0"/>
              <a:buChar char="•"/>
            </a:pPr>
            <a:r>
              <a:rPr lang="en-US" dirty="0"/>
              <a:t>Backwater valves</a:t>
            </a:r>
          </a:p>
          <a:p>
            <a:pPr lvl="2">
              <a:spcBef>
                <a:spcPct val="50000"/>
              </a:spcBef>
              <a:buFont typeface="Arial" panose="020B0604020202020204" pitchFamily="34" charset="0"/>
              <a:buChar char="•"/>
            </a:pPr>
            <a:r>
              <a:rPr lang="en-US" dirty="0"/>
              <a:t>Mitigation (flood abatement) pumps</a:t>
            </a:r>
          </a:p>
          <a:p>
            <a:pPr lvl="2">
              <a:spcBef>
                <a:spcPct val="50000"/>
              </a:spcBef>
              <a:buFont typeface="Arial" panose="020B0604020202020204" pitchFamily="34" charset="0"/>
              <a:buChar char="•"/>
            </a:pPr>
            <a:r>
              <a:rPr lang="en-US" dirty="0"/>
              <a:t>Sealants</a:t>
            </a:r>
          </a:p>
          <a:p>
            <a:pPr lvl="1">
              <a:spcBef>
                <a:spcPct val="50000"/>
              </a:spcBef>
              <a:buFont typeface="Arial" panose="020B0604020202020204" pitchFamily="34" charset="0"/>
              <a:buChar char="•"/>
            </a:pPr>
            <a:endParaRPr lang="en-US" sz="2000" dirty="0"/>
          </a:p>
          <a:p>
            <a:pPr>
              <a:spcBef>
                <a:spcPct val="50000"/>
              </a:spcBef>
              <a:buFont typeface="Arial" panose="020B0604020202020204" pitchFamily="34" charset="0"/>
              <a:buChar char="•"/>
            </a:pPr>
            <a:endParaRPr lang="en-US" sz="2400" dirty="0"/>
          </a:p>
        </p:txBody>
      </p:sp>
      <p:sp>
        <p:nvSpPr>
          <p:cNvPr id="2" name="TextBox 1"/>
          <p:cNvSpPr txBox="1"/>
          <p:nvPr/>
        </p:nvSpPr>
        <p:spPr>
          <a:xfrm>
            <a:off x="1600200" y="381000"/>
            <a:ext cx="7696200" cy="707886"/>
          </a:xfrm>
          <a:prstGeom prst="rect">
            <a:avLst/>
          </a:prstGeom>
          <a:noFill/>
        </p:spPr>
        <p:txBody>
          <a:bodyPr wrap="square" rtlCol="0">
            <a:spAutoFit/>
          </a:bodyPr>
          <a:lstStyle/>
          <a:p>
            <a:r>
              <a:rPr lang="en-US" sz="4000" b="1" dirty="0">
                <a:solidFill>
                  <a:schemeClr val="bg1"/>
                </a:solidFill>
              </a:rPr>
              <a:t>NFBTCP</a:t>
            </a:r>
          </a:p>
        </p:txBody>
      </p:sp>
      <p:pic>
        <p:nvPicPr>
          <p:cNvPr id="3" name="Picture 2"/>
          <p:cNvPicPr>
            <a:picLocks noChangeAspect="1"/>
          </p:cNvPicPr>
          <p:nvPr/>
        </p:nvPicPr>
        <p:blipFill>
          <a:blip r:embed="rId3"/>
          <a:stretch>
            <a:fillRect/>
          </a:stretch>
        </p:blipFill>
        <p:spPr>
          <a:xfrm>
            <a:off x="5413466" y="1447800"/>
            <a:ext cx="3344023" cy="2514600"/>
          </a:xfrm>
          <a:prstGeom prst="rect">
            <a:avLst/>
          </a:prstGeom>
        </p:spPr>
      </p:pic>
      <p:sp>
        <p:nvSpPr>
          <p:cNvPr id="5" name="TextBox 4"/>
          <p:cNvSpPr txBox="1"/>
          <p:nvPr/>
        </p:nvSpPr>
        <p:spPr>
          <a:xfrm>
            <a:off x="5638799" y="4105275"/>
            <a:ext cx="3118689" cy="461665"/>
          </a:xfrm>
          <a:prstGeom prst="rect">
            <a:avLst/>
          </a:prstGeom>
          <a:noFill/>
        </p:spPr>
        <p:txBody>
          <a:bodyPr wrap="square" rtlCol="0">
            <a:spAutoFit/>
          </a:bodyPr>
          <a:lstStyle/>
          <a:p>
            <a:r>
              <a:rPr lang="en-US" sz="1200" i="1" dirty="0">
                <a:latin typeface="Arial Narrow" panose="020B0606020202030204" pitchFamily="34" charset="0"/>
              </a:rPr>
              <a:t>Closure Device (Opening Barrier), Certified Platinum Level</a:t>
            </a:r>
          </a:p>
        </p:txBody>
      </p:sp>
    </p:spTree>
    <p:extLst>
      <p:ext uri="{BB962C8B-B14F-4D97-AF65-F5344CB8AC3E}">
        <p14:creationId xmlns:p14="http://schemas.microsoft.com/office/powerpoint/2010/main" val="1107105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3"/>
          <p:cNvSpPr>
            <a:spLocks noGrp="1" noChangeArrowheads="1"/>
          </p:cNvSpPr>
          <p:nvPr>
            <p:ph type="body" sz="half" idx="4294967295"/>
          </p:nvPr>
        </p:nvSpPr>
        <p:spPr>
          <a:xfrm>
            <a:off x="228601" y="1371600"/>
            <a:ext cx="4953000" cy="4749800"/>
          </a:xfrm>
        </p:spPr>
        <p:txBody>
          <a:bodyPr/>
          <a:lstStyle/>
          <a:p>
            <a:pPr>
              <a:spcBef>
                <a:spcPct val="50000"/>
              </a:spcBef>
            </a:pPr>
            <a:r>
              <a:rPr lang="en-US" sz="2800" dirty="0"/>
              <a:t>National Flood Barrier Testing and Certification Program</a:t>
            </a:r>
          </a:p>
          <a:p>
            <a:pPr lvl="1">
              <a:spcBef>
                <a:spcPct val="50000"/>
              </a:spcBef>
              <a:buFont typeface="Arial" panose="020B0604020202020204" pitchFamily="34" charset="0"/>
              <a:buChar char="•"/>
            </a:pPr>
            <a:r>
              <a:rPr lang="en-US" sz="2400" dirty="0"/>
              <a:t>Certification requires water based testing, component/material testing and manufacturing facility audits</a:t>
            </a:r>
          </a:p>
          <a:p>
            <a:pPr lvl="1">
              <a:spcBef>
                <a:spcPct val="50000"/>
              </a:spcBef>
              <a:buFont typeface="Arial" panose="020B0604020202020204" pitchFamily="34" charset="0"/>
              <a:buChar char="•"/>
            </a:pPr>
            <a:r>
              <a:rPr lang="en-US" sz="2400" dirty="0"/>
              <a:t>Tests to ANSI/FM Approvals 2510 Standard</a:t>
            </a:r>
          </a:p>
          <a:p>
            <a:pPr marL="457200" lvl="1" indent="0">
              <a:spcBef>
                <a:spcPct val="50000"/>
              </a:spcBef>
              <a:buNone/>
            </a:pPr>
            <a:endParaRPr lang="en-US" sz="2000" dirty="0"/>
          </a:p>
          <a:p>
            <a:pPr lvl="1">
              <a:spcBef>
                <a:spcPct val="50000"/>
              </a:spcBef>
            </a:pPr>
            <a:endParaRPr lang="en-US" sz="2000" dirty="0"/>
          </a:p>
          <a:p>
            <a:pPr>
              <a:spcBef>
                <a:spcPct val="50000"/>
              </a:spcBef>
            </a:pPr>
            <a:endParaRPr lang="en-US" sz="2400" dirty="0"/>
          </a:p>
        </p:txBody>
      </p:sp>
      <p:sp>
        <p:nvSpPr>
          <p:cNvPr id="2" name="TextBox 1"/>
          <p:cNvSpPr txBox="1"/>
          <p:nvPr/>
        </p:nvSpPr>
        <p:spPr>
          <a:xfrm>
            <a:off x="1600200" y="381000"/>
            <a:ext cx="7696200" cy="707886"/>
          </a:xfrm>
          <a:prstGeom prst="rect">
            <a:avLst/>
          </a:prstGeom>
          <a:noFill/>
        </p:spPr>
        <p:txBody>
          <a:bodyPr wrap="square" rtlCol="0">
            <a:spAutoFit/>
          </a:bodyPr>
          <a:lstStyle/>
          <a:p>
            <a:r>
              <a:rPr lang="en-US" sz="4000" b="1" dirty="0">
                <a:solidFill>
                  <a:schemeClr val="bg1"/>
                </a:solidFill>
              </a:rPr>
              <a:t>NFBTCP</a:t>
            </a:r>
          </a:p>
        </p:txBody>
      </p:sp>
      <p:sp>
        <p:nvSpPr>
          <p:cNvPr id="5" name="TextBox 4"/>
          <p:cNvSpPr txBox="1"/>
          <p:nvPr/>
        </p:nvSpPr>
        <p:spPr>
          <a:xfrm>
            <a:off x="5638799" y="4105275"/>
            <a:ext cx="3118689" cy="461665"/>
          </a:xfrm>
          <a:prstGeom prst="rect">
            <a:avLst/>
          </a:prstGeom>
          <a:noFill/>
        </p:spPr>
        <p:txBody>
          <a:bodyPr wrap="square" rtlCol="0">
            <a:spAutoFit/>
          </a:bodyPr>
          <a:lstStyle/>
          <a:p>
            <a:r>
              <a:rPr lang="en-US" sz="1200" i="1" dirty="0">
                <a:latin typeface="Arial Narrow" panose="020B0606020202030204" pitchFamily="34" charset="0"/>
              </a:rPr>
              <a:t>Temporary Barrier (Opening Barrier), Certified Platinum Level</a:t>
            </a:r>
          </a:p>
        </p:txBody>
      </p:sp>
      <p:pic>
        <p:nvPicPr>
          <p:cNvPr id="6" name="Picture 5"/>
          <p:cNvPicPr>
            <a:picLocks noChangeAspect="1"/>
          </p:cNvPicPr>
          <p:nvPr/>
        </p:nvPicPr>
        <p:blipFill>
          <a:blip r:embed="rId3"/>
          <a:stretch>
            <a:fillRect/>
          </a:stretch>
        </p:blipFill>
        <p:spPr>
          <a:xfrm>
            <a:off x="5181601" y="1677918"/>
            <a:ext cx="3510064" cy="2286000"/>
          </a:xfrm>
          <a:prstGeom prst="rect">
            <a:avLst/>
          </a:prstGeom>
        </p:spPr>
      </p:pic>
    </p:spTree>
    <p:extLst>
      <p:ext uri="{BB962C8B-B14F-4D97-AF65-F5344CB8AC3E}">
        <p14:creationId xmlns:p14="http://schemas.microsoft.com/office/powerpoint/2010/main" val="2538770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3"/>
          <p:cNvSpPr>
            <a:spLocks noGrp="1" noChangeArrowheads="1"/>
          </p:cNvSpPr>
          <p:nvPr>
            <p:ph type="body" sz="half" idx="4294967295"/>
          </p:nvPr>
        </p:nvSpPr>
        <p:spPr>
          <a:xfrm>
            <a:off x="196365" y="1219200"/>
            <a:ext cx="4953000" cy="4749800"/>
          </a:xfrm>
        </p:spPr>
        <p:txBody>
          <a:bodyPr/>
          <a:lstStyle/>
          <a:p>
            <a:pPr marL="0" indent="0">
              <a:spcBef>
                <a:spcPct val="50000"/>
              </a:spcBef>
              <a:buNone/>
            </a:pPr>
            <a:r>
              <a:rPr lang="en-US" sz="2800" b="1" dirty="0"/>
              <a:t>Partnership</a:t>
            </a:r>
          </a:p>
          <a:p>
            <a:pPr>
              <a:spcBef>
                <a:spcPct val="50000"/>
              </a:spcBef>
              <a:buFont typeface="Arial" panose="020B0604020202020204" pitchFamily="34" charset="0"/>
              <a:buChar char="•"/>
            </a:pPr>
            <a:r>
              <a:rPr lang="en-US" sz="2400" dirty="0"/>
              <a:t>ASFPM (Program administrator, maintains website)</a:t>
            </a:r>
          </a:p>
          <a:p>
            <a:pPr>
              <a:spcBef>
                <a:spcPct val="50000"/>
              </a:spcBef>
              <a:buFont typeface="Arial" panose="020B0604020202020204" pitchFamily="34" charset="0"/>
              <a:buChar char="•"/>
            </a:pPr>
            <a:r>
              <a:rPr lang="en-US" sz="2400" dirty="0"/>
              <a:t>FM Approvals (Certifies the product, confers the FM Diamond, conducts materials/component testing, performs manufacturing facility audits)</a:t>
            </a:r>
          </a:p>
          <a:p>
            <a:pPr>
              <a:spcBef>
                <a:spcPct val="50000"/>
              </a:spcBef>
              <a:buFont typeface="Arial" panose="020B0604020202020204" pitchFamily="34" charset="0"/>
              <a:buChar char="•"/>
            </a:pPr>
            <a:r>
              <a:rPr lang="en-US" sz="2400" dirty="0"/>
              <a:t>US Army Corps of Engineers (Conducts water testing at ERDC lab in Vicksburg Mississippi)</a:t>
            </a:r>
          </a:p>
          <a:p>
            <a:pPr>
              <a:spcBef>
                <a:spcPct val="50000"/>
              </a:spcBef>
              <a:buFont typeface="Arial" panose="020B0604020202020204" pitchFamily="34" charset="0"/>
              <a:buChar char="•"/>
            </a:pPr>
            <a:endParaRPr lang="en-US" sz="2000" dirty="0"/>
          </a:p>
        </p:txBody>
      </p:sp>
      <p:sp>
        <p:nvSpPr>
          <p:cNvPr id="2" name="TextBox 1"/>
          <p:cNvSpPr txBox="1"/>
          <p:nvPr/>
        </p:nvSpPr>
        <p:spPr>
          <a:xfrm>
            <a:off x="1371600" y="381000"/>
            <a:ext cx="7924800" cy="707886"/>
          </a:xfrm>
          <a:prstGeom prst="rect">
            <a:avLst/>
          </a:prstGeom>
          <a:noFill/>
        </p:spPr>
        <p:txBody>
          <a:bodyPr wrap="square" rtlCol="0">
            <a:spAutoFit/>
          </a:bodyPr>
          <a:lstStyle/>
          <a:p>
            <a:r>
              <a:rPr lang="en-US" sz="4000" b="1" dirty="0">
                <a:solidFill>
                  <a:schemeClr val="bg1"/>
                </a:solidFill>
              </a:rPr>
              <a:t>NFBTCP</a:t>
            </a:r>
          </a:p>
        </p:txBody>
      </p:sp>
      <p:sp>
        <p:nvSpPr>
          <p:cNvPr id="7" name="TextBox 6"/>
          <p:cNvSpPr txBox="1"/>
          <p:nvPr/>
        </p:nvSpPr>
        <p:spPr>
          <a:xfrm>
            <a:off x="5257799" y="3138133"/>
            <a:ext cx="3268371" cy="461665"/>
          </a:xfrm>
          <a:prstGeom prst="rect">
            <a:avLst/>
          </a:prstGeom>
          <a:noFill/>
        </p:spPr>
        <p:txBody>
          <a:bodyPr wrap="square" rtlCol="0">
            <a:spAutoFit/>
          </a:bodyPr>
          <a:lstStyle/>
          <a:p>
            <a:r>
              <a:rPr lang="en-US" sz="1200" i="1" dirty="0">
                <a:latin typeface="Arial Narrow" panose="020B0606020202030204" pitchFamily="34" charset="0"/>
              </a:rPr>
              <a:t>Overtopping test at ERDC.  Water is brought to 1 inch above the barrier and allowed to overflow.  </a:t>
            </a:r>
          </a:p>
        </p:txBody>
      </p:sp>
      <p:pic>
        <p:nvPicPr>
          <p:cNvPr id="8" name="Picture 2" descr="C:\Users\macdonaldb\Documents\Work Files\Extinguishing Group\Meetings\2012\Aquafence\2012-08-07 22.10.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29429" y="1367414"/>
            <a:ext cx="3196742" cy="1752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5329429" y="3733800"/>
            <a:ext cx="3128193" cy="1658289"/>
          </a:xfrm>
          <a:prstGeom prst="rect">
            <a:avLst/>
          </a:prstGeom>
        </p:spPr>
      </p:pic>
      <p:sp>
        <p:nvSpPr>
          <p:cNvPr id="10" name="TextBox 9"/>
          <p:cNvSpPr txBox="1"/>
          <p:nvPr/>
        </p:nvSpPr>
        <p:spPr>
          <a:xfrm>
            <a:off x="5294811" y="5372495"/>
            <a:ext cx="2819400" cy="276999"/>
          </a:xfrm>
          <a:prstGeom prst="rect">
            <a:avLst/>
          </a:prstGeom>
          <a:noFill/>
        </p:spPr>
        <p:txBody>
          <a:bodyPr wrap="square" rtlCol="0">
            <a:spAutoFit/>
          </a:bodyPr>
          <a:lstStyle/>
          <a:p>
            <a:r>
              <a:rPr lang="en-US" sz="1200" i="1" dirty="0">
                <a:latin typeface="Arial Narrow" panose="020B0606020202030204" pitchFamily="34" charset="0"/>
              </a:rPr>
              <a:t>1 foot wave test at ERDC</a:t>
            </a:r>
          </a:p>
        </p:txBody>
      </p:sp>
    </p:spTree>
    <p:extLst>
      <p:ext uri="{BB962C8B-B14F-4D97-AF65-F5344CB8AC3E}">
        <p14:creationId xmlns:p14="http://schemas.microsoft.com/office/powerpoint/2010/main" val="3106775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dirty="0"/>
          </a:p>
        </p:txBody>
      </p:sp>
      <p:pic>
        <p:nvPicPr>
          <p:cNvPr id="2052"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Subtitle 2"/>
          <p:cNvSpPr txBox="1">
            <a:spLocks/>
          </p:cNvSpPr>
          <p:nvPr/>
        </p:nvSpPr>
        <p:spPr>
          <a:xfrm>
            <a:off x="2057400" y="2209800"/>
            <a:ext cx="7077635" cy="4648200"/>
          </a:xfrm>
          <a:prstGeom prst="rect">
            <a:avLst/>
          </a:prstGeom>
        </p:spPr>
        <p:txBody>
          <a:bodyPr>
            <a:normAutofit/>
          </a:bodyPr>
          <a:lstStyle/>
          <a:p>
            <a:pPr algn="ctr">
              <a:spcBef>
                <a:spcPct val="20000"/>
              </a:spcBef>
              <a:buFont typeface="Arial" pitchFamily="34" charset="0"/>
              <a:buNone/>
              <a:defRPr/>
            </a:pPr>
            <a:r>
              <a:rPr lang="en-US" sz="4800" b="1" dirty="0">
                <a:ln w="12700">
                  <a:solidFill>
                    <a:prstClr val="black">
                      <a:alpha val="0"/>
                    </a:prstClr>
                  </a:solidFill>
                  <a:prstDash val="solid"/>
                </a:ln>
                <a:solidFill>
                  <a:prstClr val="black"/>
                </a:solidFill>
                <a:latin typeface="Myriad Pro" pitchFamily="34" charset="0"/>
              </a:rPr>
              <a:t>Thank You INAFSM for your previous donations to the ASFPM Foundation.  </a:t>
            </a:r>
            <a:endParaRPr lang="en-US" sz="4600" b="1" dirty="0">
              <a:ln w="12700">
                <a:solidFill>
                  <a:prstClr val="black">
                    <a:alpha val="0"/>
                  </a:prstClr>
                </a:solidFill>
                <a:prstDash val="solid"/>
              </a:ln>
              <a:solidFill>
                <a:prstClr val="black"/>
              </a:solidFill>
              <a:latin typeface="Myriad Pro" pitchFamily="34" charset="0"/>
            </a:endParaRPr>
          </a:p>
          <a:p>
            <a:pPr algn="ctr">
              <a:spcBef>
                <a:spcPct val="20000"/>
              </a:spcBef>
              <a:buFont typeface="Arial" pitchFamily="34" charset="0"/>
              <a:buNone/>
              <a:defRPr/>
            </a:pPr>
            <a:endParaRPr lang="en-US" sz="4600" b="1" dirty="0">
              <a:ln w="12700">
                <a:solidFill>
                  <a:prstClr val="black">
                    <a:alpha val="0"/>
                  </a:prstClr>
                </a:solidFill>
                <a:prstDash val="solid"/>
              </a:ln>
              <a:solidFill>
                <a:srgbClr val="0070C0"/>
              </a:solidFill>
              <a:latin typeface="Myriad Pro" pitchFamily="34" charset="0"/>
            </a:endParaRPr>
          </a:p>
        </p:txBody>
      </p:sp>
      <p:pic>
        <p:nvPicPr>
          <p:cNvPr id="2054" name="Picture 2" descr="M:\CIVIL\Doc_Development\working_ASFPM_brochure\Photos\ASFPM_Foundation_Logo_2008.jpg"/>
          <p:cNvPicPr>
            <a:picLocks noChangeAspect="1" noChangeArrowheads="1"/>
          </p:cNvPicPr>
          <p:nvPr/>
        </p:nvPicPr>
        <p:blipFill>
          <a:blip r:embed="rId4" cstate="print"/>
          <a:srcRect/>
          <a:stretch>
            <a:fillRect/>
          </a:stretch>
        </p:blipFill>
        <p:spPr bwMode="auto">
          <a:xfrm>
            <a:off x="0" y="0"/>
            <a:ext cx="2057400" cy="2986548"/>
          </a:xfrm>
          <a:prstGeom prst="rect">
            <a:avLst/>
          </a:prstGeom>
          <a:noFill/>
          <a:ln w="9525">
            <a:noFill/>
            <a:miter lim="800000"/>
            <a:headEnd/>
            <a:tailEnd/>
          </a:ln>
        </p:spPr>
      </p:pic>
      <p:sp>
        <p:nvSpPr>
          <p:cNvPr id="2" name="TextBox 1"/>
          <p:cNvSpPr txBox="1"/>
          <p:nvPr/>
        </p:nvSpPr>
        <p:spPr>
          <a:xfrm>
            <a:off x="2590800" y="381000"/>
            <a:ext cx="6019800" cy="923330"/>
          </a:xfrm>
          <a:prstGeom prst="rect">
            <a:avLst/>
          </a:prstGeom>
          <a:noFill/>
        </p:spPr>
        <p:txBody>
          <a:bodyPr wrap="square" rtlCol="0">
            <a:spAutoFit/>
          </a:bodyPr>
          <a:lstStyle/>
          <a:p>
            <a:r>
              <a:rPr lang="en-US" sz="5400" b="1" dirty="0"/>
              <a:t>A shout out for …</a:t>
            </a:r>
          </a:p>
        </p:txBody>
      </p:sp>
    </p:spTree>
    <p:extLst>
      <p:ext uri="{BB962C8B-B14F-4D97-AF65-F5344CB8AC3E}">
        <p14:creationId xmlns:p14="http://schemas.microsoft.com/office/powerpoint/2010/main" val="40619030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3"/>
          <p:cNvSpPr>
            <a:spLocks noGrp="1" noChangeArrowheads="1"/>
          </p:cNvSpPr>
          <p:nvPr>
            <p:ph type="body" sz="half" idx="4294967295"/>
          </p:nvPr>
        </p:nvSpPr>
        <p:spPr>
          <a:xfrm>
            <a:off x="152400" y="1524000"/>
            <a:ext cx="4756635" cy="4749800"/>
          </a:xfrm>
        </p:spPr>
        <p:txBody>
          <a:bodyPr/>
          <a:lstStyle/>
          <a:p>
            <a:pPr>
              <a:spcBef>
                <a:spcPct val="50000"/>
              </a:spcBef>
            </a:pPr>
            <a:r>
              <a:rPr lang="en-US" sz="2400" dirty="0"/>
              <a:t>Certified products earn the FM Diamond, a globally recognized quality mark from FM Approvals</a:t>
            </a:r>
          </a:p>
          <a:p>
            <a:pPr>
              <a:spcBef>
                <a:spcPct val="50000"/>
              </a:spcBef>
            </a:pPr>
            <a:r>
              <a:rPr lang="en-US" sz="2400" dirty="0"/>
              <a:t>The FM Diamond is like the Underwriters Laboratory certification for consumer electronics</a:t>
            </a:r>
          </a:p>
          <a:p>
            <a:pPr>
              <a:spcBef>
                <a:spcPct val="50000"/>
              </a:spcBef>
            </a:pPr>
            <a:r>
              <a:rPr lang="en-US" sz="2400" dirty="0"/>
              <a:t>FM Diamond ensures product quality and consistency</a:t>
            </a:r>
          </a:p>
        </p:txBody>
      </p:sp>
      <p:sp>
        <p:nvSpPr>
          <p:cNvPr id="2" name="TextBox 1"/>
          <p:cNvSpPr txBox="1"/>
          <p:nvPr/>
        </p:nvSpPr>
        <p:spPr>
          <a:xfrm>
            <a:off x="1371600" y="381000"/>
            <a:ext cx="7924800"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NFBTCP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390" y="1701800"/>
            <a:ext cx="3813810" cy="3632200"/>
          </a:xfrm>
          <a:prstGeom prst="rect">
            <a:avLst/>
          </a:prstGeom>
        </p:spPr>
      </p:pic>
    </p:spTree>
    <p:extLst>
      <p:ext uri="{BB962C8B-B14F-4D97-AF65-F5344CB8AC3E}">
        <p14:creationId xmlns:p14="http://schemas.microsoft.com/office/powerpoint/2010/main" val="40272889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a:xfrm>
            <a:off x="1219200" y="313982"/>
            <a:ext cx="6629400" cy="819150"/>
          </a:xfrm>
        </p:spPr>
        <p:txBody>
          <a:bodyPr>
            <a:normAutofit/>
          </a:bodyPr>
          <a:lstStyle/>
          <a:p>
            <a:pPr algn="ctr">
              <a:defRPr/>
            </a:pPr>
            <a:r>
              <a:rPr lang="en-US" b="1" dirty="0"/>
              <a:t>No Adverse Impact (NAI)</a:t>
            </a:r>
          </a:p>
        </p:txBody>
      </p:sp>
      <p:sp>
        <p:nvSpPr>
          <p:cNvPr id="109570" name="Slide Number Placeholder 4"/>
          <p:cNvSpPr>
            <a:spLocks noGrp="1"/>
          </p:cNvSpPr>
          <p:nvPr>
            <p:ph type="sldNum" sz="quarter" idx="12"/>
          </p:nvPr>
        </p:nvSpPr>
        <p:spPr>
          <a:noFill/>
        </p:spPr>
        <p:txBody>
          <a:bodyPr/>
          <a:lstStyle/>
          <a:p>
            <a:fld id="{6A68D903-0090-4707-828E-C3AF77B646C1}" type="slidenum">
              <a:rPr lang="en-US" smtClean="0"/>
              <a:pPr/>
              <a:t>41</a:t>
            </a:fld>
            <a:endParaRPr lang="en-US"/>
          </a:p>
        </p:txBody>
      </p:sp>
      <p:sp>
        <p:nvSpPr>
          <p:cNvPr id="285699" name="Rectangle 3"/>
          <p:cNvSpPr>
            <a:spLocks noGrp="1" noChangeArrowheads="1"/>
          </p:cNvSpPr>
          <p:nvPr>
            <p:ph type="subTitle" idx="4294967295"/>
          </p:nvPr>
        </p:nvSpPr>
        <p:spPr>
          <a:xfrm>
            <a:off x="216024" y="1524000"/>
            <a:ext cx="5562600" cy="2057400"/>
          </a:xfrm>
        </p:spPr>
        <p:txBody>
          <a:bodyPr/>
          <a:lstStyle/>
          <a:p>
            <a:pPr>
              <a:lnSpc>
                <a:spcPct val="120000"/>
              </a:lnSpc>
              <a:spcBef>
                <a:spcPct val="0"/>
              </a:spcBef>
            </a:pPr>
            <a:r>
              <a:rPr lang="en-US" sz="2400" b="1" dirty="0">
                <a:solidFill>
                  <a:srgbClr val="C00000"/>
                </a:solidFill>
                <a:latin typeface="+mj-lt"/>
              </a:rPr>
              <a:t>Even if we perfectly implement the current standards, damages </a:t>
            </a:r>
            <a:r>
              <a:rPr lang="en-US" sz="2400" b="1" u="sng" dirty="0">
                <a:solidFill>
                  <a:srgbClr val="C00000"/>
                </a:solidFill>
                <a:latin typeface="+mj-lt"/>
              </a:rPr>
              <a:t>will</a:t>
            </a:r>
            <a:r>
              <a:rPr lang="en-US" sz="2400" b="1" dirty="0">
                <a:solidFill>
                  <a:srgbClr val="C00000"/>
                </a:solidFill>
                <a:latin typeface="+mj-lt"/>
              </a:rPr>
              <a:t> increase because we are putting development in the path of disaster.</a:t>
            </a:r>
          </a:p>
          <a:p>
            <a:pPr>
              <a:lnSpc>
                <a:spcPct val="120000"/>
              </a:lnSpc>
              <a:spcBef>
                <a:spcPct val="0"/>
              </a:spcBef>
            </a:pPr>
            <a:r>
              <a:rPr lang="en-US" sz="2400" b="1" kern="1200" dirty="0">
                <a:solidFill>
                  <a:srgbClr val="C00000"/>
                </a:solidFill>
              </a:rPr>
              <a:t>No Adverse Impact (NAI) is an approach that ensures that the action of any community or property owner, public or private, does not adversely impact the property and rights of others. </a:t>
            </a:r>
          </a:p>
          <a:p>
            <a:pPr marL="0" indent="0">
              <a:lnSpc>
                <a:spcPct val="120000"/>
              </a:lnSpc>
              <a:spcBef>
                <a:spcPct val="0"/>
              </a:spcBef>
              <a:buFont typeface="Wingdings" pitchFamily="2" charset="2"/>
              <a:buNone/>
            </a:pPr>
            <a:endParaRPr lang="en-US" b="1" dirty="0">
              <a:solidFill>
                <a:srgbClr val="C00000"/>
              </a:solidFill>
              <a:latin typeface="+mj-lt"/>
            </a:endParaRPr>
          </a:p>
          <a:p>
            <a:pPr marL="0" indent="0">
              <a:lnSpc>
                <a:spcPct val="120000"/>
              </a:lnSpc>
              <a:spcBef>
                <a:spcPct val="0"/>
              </a:spcBef>
              <a:buFont typeface="Wingdings" pitchFamily="2" charset="2"/>
              <a:buNone/>
            </a:pPr>
            <a:endParaRPr lang="en-US" b="1" dirty="0">
              <a:solidFill>
                <a:srgbClr val="C00000"/>
              </a:solidFill>
              <a:latin typeface="+mj-lt"/>
            </a:endParaRPr>
          </a:p>
        </p:txBody>
      </p:sp>
      <p:pic>
        <p:nvPicPr>
          <p:cNvPr id="109575" name="Picture 4" descr="LooseHome"/>
          <p:cNvPicPr>
            <a:picLocks noChangeAspect="1" noChangeArrowheads="1"/>
          </p:cNvPicPr>
          <p:nvPr/>
        </p:nvPicPr>
        <p:blipFill>
          <a:blip r:embed="rId3" cstate="email">
            <a:lum bright="-12000" contrast="-18000"/>
            <a:extLst>
              <a:ext uri="{28A0092B-C50C-407E-A947-70E740481C1C}">
                <a14:useLocalDpi xmlns:a14="http://schemas.microsoft.com/office/drawing/2010/main"/>
              </a:ext>
            </a:extLst>
          </a:blip>
          <a:srcRect/>
          <a:stretch>
            <a:fillRect/>
          </a:stretch>
        </p:blipFill>
        <p:spPr bwMode="auto">
          <a:xfrm>
            <a:off x="5755660" y="2286000"/>
            <a:ext cx="3072275" cy="2057400"/>
          </a:xfrm>
          <a:prstGeom prst="rect">
            <a:avLst/>
          </a:prstGeom>
          <a:noFill/>
          <a:ln w="76200">
            <a:solidFill>
              <a:schemeClr val="tx1"/>
            </a:solidFill>
            <a:miter lim="800000"/>
            <a:headEnd/>
            <a:tailEnd/>
          </a:ln>
        </p:spPr>
      </p:pic>
    </p:spTree>
    <p:extLst>
      <p:ext uri="{BB962C8B-B14F-4D97-AF65-F5344CB8AC3E}">
        <p14:creationId xmlns:p14="http://schemas.microsoft.com/office/powerpoint/2010/main" val="14629920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285699"/>
                                        </p:tgtEl>
                                        <p:attrNameLst>
                                          <p:attrName>style.visibility</p:attrName>
                                        </p:attrNameLst>
                                      </p:cBhvr>
                                      <p:to>
                                        <p:strVal val="visible"/>
                                      </p:to>
                                    </p:set>
                                    <p:anim calcmode="lin" valueType="num">
                                      <p:cBhvr>
                                        <p:cTn id="7" dur="500" fill="hold"/>
                                        <p:tgtEl>
                                          <p:spTgt spid="285699"/>
                                        </p:tgtEl>
                                        <p:attrNameLst>
                                          <p:attrName>ppt_w</p:attrName>
                                        </p:attrNameLst>
                                      </p:cBhvr>
                                      <p:tavLst>
                                        <p:tav tm="0">
                                          <p:val>
                                            <p:strVal val="2/3*#ppt_w"/>
                                          </p:val>
                                        </p:tav>
                                        <p:tav tm="100000">
                                          <p:val>
                                            <p:strVal val="#ppt_w"/>
                                          </p:val>
                                        </p:tav>
                                      </p:tavLst>
                                    </p:anim>
                                    <p:anim calcmode="lin" valueType="num">
                                      <p:cBhvr>
                                        <p:cTn id="8" dur="500" fill="hold"/>
                                        <p:tgtEl>
                                          <p:spTgt spid="285699"/>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699"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914400" y="609600"/>
            <a:ext cx="8229600" cy="1131887"/>
          </a:xfrm>
        </p:spPr>
        <p:txBody>
          <a:bodyPr>
            <a:noAutofit/>
          </a:bodyPr>
          <a:lstStyle/>
          <a:p>
            <a:pPr algn="ctr">
              <a:defRPr/>
            </a:pPr>
            <a:r>
              <a:rPr lang="en-US" b="1" dirty="0"/>
              <a:t>Benefits of the NAI Approach</a:t>
            </a:r>
            <a:br>
              <a:rPr lang="en-US" b="1" dirty="0"/>
            </a:br>
            <a:endParaRPr lang="en-US" b="1" dirty="0"/>
          </a:p>
        </p:txBody>
      </p:sp>
      <p:sp>
        <p:nvSpPr>
          <p:cNvPr id="142340" name="Rectangle 3"/>
          <p:cNvSpPr>
            <a:spLocks noGrp="1" noChangeArrowheads="1"/>
          </p:cNvSpPr>
          <p:nvPr>
            <p:ph idx="1"/>
          </p:nvPr>
        </p:nvSpPr>
        <p:spPr>
          <a:xfrm>
            <a:off x="152400" y="1388269"/>
            <a:ext cx="5638800" cy="3843337"/>
          </a:xfrm>
        </p:spPr>
        <p:txBody>
          <a:bodyPr/>
          <a:lstStyle/>
          <a:p>
            <a:pPr>
              <a:spcBef>
                <a:spcPts val="600"/>
              </a:spcBef>
              <a:buClr>
                <a:schemeClr val="tx1"/>
              </a:buClr>
              <a:buFont typeface="Arial" panose="020B0604020202020204" pitchFamily="34" charset="0"/>
              <a:buChar char="•"/>
            </a:pPr>
            <a:r>
              <a:rPr lang="en-US" sz="2800" dirty="0">
                <a:latin typeface="+mj-lt"/>
              </a:rPr>
              <a:t>Will reduce future flood damages</a:t>
            </a:r>
          </a:p>
          <a:p>
            <a:pPr>
              <a:lnSpc>
                <a:spcPct val="150000"/>
              </a:lnSpc>
              <a:spcBef>
                <a:spcPts val="600"/>
              </a:spcBef>
              <a:buClr>
                <a:schemeClr val="tx1"/>
              </a:buClr>
              <a:buFont typeface="Arial" panose="020B0604020202020204" pitchFamily="34" charset="0"/>
              <a:buChar char="•"/>
            </a:pPr>
            <a:r>
              <a:rPr lang="en-US" sz="2800" dirty="0">
                <a:latin typeface="+mj-lt"/>
              </a:rPr>
              <a:t>Will reduce future suffering</a:t>
            </a:r>
          </a:p>
          <a:p>
            <a:pPr>
              <a:spcBef>
                <a:spcPts val="600"/>
              </a:spcBef>
              <a:buClr>
                <a:schemeClr val="tx1"/>
              </a:buClr>
              <a:buFont typeface="Arial" panose="020B0604020202020204" pitchFamily="34" charset="0"/>
              <a:buChar char="•"/>
            </a:pPr>
            <a:r>
              <a:rPr lang="en-US" sz="2800" dirty="0">
                <a:latin typeface="+mj-lt"/>
              </a:rPr>
              <a:t>Will protect the communities natural resources and amenities</a:t>
            </a:r>
          </a:p>
          <a:p>
            <a:pPr>
              <a:spcBef>
                <a:spcPts val="600"/>
              </a:spcBef>
              <a:buClr>
                <a:schemeClr val="tx1"/>
              </a:buClr>
              <a:buFont typeface="Arial" panose="020B0604020202020204" pitchFamily="34" charset="0"/>
              <a:buChar char="•"/>
            </a:pPr>
            <a:r>
              <a:rPr lang="en-US" sz="2800" dirty="0">
                <a:latin typeface="+mj-lt"/>
              </a:rPr>
              <a:t>Will improve the quality of life</a:t>
            </a:r>
          </a:p>
          <a:p>
            <a:pPr>
              <a:spcBef>
                <a:spcPts val="600"/>
              </a:spcBef>
              <a:buClr>
                <a:schemeClr val="tx1"/>
              </a:buClr>
              <a:buFont typeface="Arial" panose="020B0604020202020204" pitchFamily="34" charset="0"/>
              <a:buChar char="•"/>
            </a:pPr>
            <a:r>
              <a:rPr lang="en-US" sz="2800" dirty="0">
                <a:latin typeface="+mj-lt"/>
              </a:rPr>
              <a:t>Will provide for more sustainable growth within the community</a:t>
            </a:r>
          </a:p>
          <a:p>
            <a:pPr>
              <a:spcBef>
                <a:spcPts val="600"/>
              </a:spcBef>
              <a:buClr>
                <a:schemeClr val="tx1"/>
              </a:buClr>
              <a:buFont typeface="Arial" panose="020B0604020202020204" pitchFamily="34" charset="0"/>
              <a:buChar char="•"/>
            </a:pPr>
            <a:r>
              <a:rPr lang="en-US" sz="2800" dirty="0">
                <a:latin typeface="+mj-lt"/>
              </a:rPr>
              <a:t>Will reduce the community’s liability</a:t>
            </a:r>
          </a:p>
        </p:txBody>
      </p:sp>
      <p:sp>
        <p:nvSpPr>
          <p:cNvPr id="142338" name="Slide Number Placeholder 5"/>
          <p:cNvSpPr>
            <a:spLocks noGrp="1"/>
          </p:cNvSpPr>
          <p:nvPr>
            <p:ph type="sldNum" sz="quarter" idx="12"/>
          </p:nvPr>
        </p:nvSpPr>
        <p:spPr>
          <a:noFill/>
        </p:spPr>
        <p:txBody>
          <a:bodyPr/>
          <a:lstStyle/>
          <a:p>
            <a:fld id="{CC289E33-CD6E-4D9F-918B-7E9E1A6DA69E}" type="slidenum">
              <a:rPr lang="en-US" smtClean="0"/>
              <a:pPr/>
              <a:t>42</a:t>
            </a:fld>
            <a:endParaRPr lang="en-US"/>
          </a:p>
        </p:txBody>
      </p:sp>
      <p:pic>
        <p:nvPicPr>
          <p:cNvPr id="142341" name="Picture 4" descr="Grafton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7800" y="4114799"/>
            <a:ext cx="3722688" cy="2233613"/>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171134" y="1741487"/>
            <a:ext cx="1896020" cy="2170364"/>
          </a:xfrm>
          <a:prstGeom prst="rect">
            <a:avLst/>
          </a:prstGeom>
        </p:spPr>
      </p:pic>
    </p:spTree>
    <p:extLst>
      <p:ext uri="{BB962C8B-B14F-4D97-AF65-F5344CB8AC3E}">
        <p14:creationId xmlns:p14="http://schemas.microsoft.com/office/powerpoint/2010/main" val="15155770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676400" y="228600"/>
            <a:ext cx="7696200" cy="1139825"/>
          </a:xfrm>
        </p:spPr>
        <p:txBody>
          <a:bodyPr/>
          <a:lstStyle/>
          <a:p>
            <a:pPr algn="l" eaLnBrk="1" hangingPunct="1">
              <a:lnSpc>
                <a:spcPts val="3600"/>
              </a:lnSpc>
            </a:pPr>
            <a:r>
              <a:rPr lang="en-US" sz="4000" b="1" dirty="0"/>
              <a:t>NAI How-To Guides</a:t>
            </a:r>
          </a:p>
        </p:txBody>
      </p:sp>
      <p:sp>
        <p:nvSpPr>
          <p:cNvPr id="30723" name="Rectangle 3"/>
          <p:cNvSpPr>
            <a:spLocks noGrp="1" noChangeArrowheads="1"/>
          </p:cNvSpPr>
          <p:nvPr>
            <p:ph type="body" idx="1"/>
          </p:nvPr>
        </p:nvSpPr>
        <p:spPr>
          <a:xfrm>
            <a:off x="228600" y="1362487"/>
            <a:ext cx="5029200" cy="5029200"/>
          </a:xfrm>
        </p:spPr>
        <p:txBody>
          <a:bodyPr/>
          <a:lstStyle/>
          <a:p>
            <a:pPr>
              <a:lnSpc>
                <a:spcPct val="80000"/>
              </a:lnSpc>
            </a:pPr>
            <a:r>
              <a:rPr lang="en-US" sz="2800" dirty="0"/>
              <a:t>Features:</a:t>
            </a:r>
          </a:p>
          <a:p>
            <a:pPr lvl="1">
              <a:lnSpc>
                <a:spcPct val="80000"/>
              </a:lnSpc>
            </a:pPr>
            <a:r>
              <a:rPr lang="en-US" sz="2400" dirty="0"/>
              <a:t>5 NAI level tools in each guide</a:t>
            </a:r>
          </a:p>
          <a:p>
            <a:pPr lvl="1">
              <a:lnSpc>
                <a:spcPct val="80000"/>
              </a:lnSpc>
            </a:pPr>
            <a:r>
              <a:rPr lang="en-US" sz="2400" dirty="0"/>
              <a:t>Case studies and “How-To” information</a:t>
            </a:r>
          </a:p>
          <a:p>
            <a:pPr lvl="1">
              <a:lnSpc>
                <a:spcPct val="80000"/>
              </a:lnSpc>
            </a:pPr>
            <a:r>
              <a:rPr lang="en-US" sz="2400" dirty="0"/>
              <a:t>Based on 7 building blocks in NAI Toolkit:</a:t>
            </a:r>
          </a:p>
          <a:p>
            <a:pPr lvl="2">
              <a:lnSpc>
                <a:spcPct val="80000"/>
              </a:lnSpc>
            </a:pPr>
            <a:r>
              <a:rPr lang="en-US" sz="2000" dirty="0"/>
              <a:t>Mitigation</a:t>
            </a:r>
          </a:p>
          <a:p>
            <a:pPr lvl="2">
              <a:lnSpc>
                <a:spcPct val="80000"/>
              </a:lnSpc>
            </a:pPr>
            <a:r>
              <a:rPr lang="en-US" sz="2000" dirty="0"/>
              <a:t>Infrastructure</a:t>
            </a:r>
          </a:p>
          <a:p>
            <a:pPr lvl="2">
              <a:lnSpc>
                <a:spcPct val="80000"/>
              </a:lnSpc>
            </a:pPr>
            <a:r>
              <a:rPr lang="en-US" sz="2000" dirty="0"/>
              <a:t>Planning</a:t>
            </a:r>
          </a:p>
          <a:p>
            <a:pPr lvl="2">
              <a:lnSpc>
                <a:spcPct val="80000"/>
              </a:lnSpc>
            </a:pPr>
            <a:r>
              <a:rPr lang="en-US" sz="2000" dirty="0"/>
              <a:t>Education / Outreach</a:t>
            </a:r>
          </a:p>
          <a:p>
            <a:pPr lvl="2">
              <a:lnSpc>
                <a:spcPct val="80000"/>
              </a:lnSpc>
            </a:pPr>
            <a:r>
              <a:rPr lang="en-US" sz="2000" dirty="0"/>
              <a:t>Regulations</a:t>
            </a:r>
          </a:p>
          <a:p>
            <a:pPr lvl="2">
              <a:lnSpc>
                <a:spcPct val="80000"/>
              </a:lnSpc>
            </a:pPr>
            <a:r>
              <a:rPr lang="en-US" sz="2000" dirty="0"/>
              <a:t>Emergency Services</a:t>
            </a:r>
          </a:p>
          <a:p>
            <a:pPr lvl="2">
              <a:lnSpc>
                <a:spcPct val="80000"/>
              </a:lnSpc>
            </a:pPr>
            <a:r>
              <a:rPr lang="en-US" sz="2000" dirty="0"/>
              <a:t>Mapping</a:t>
            </a:r>
          </a:p>
        </p:txBody>
      </p:sp>
      <p:pic>
        <p:nvPicPr>
          <p:cNvPr id="5" name="Picture 4"/>
          <p:cNvPicPr>
            <a:picLocks noChangeAspect="1"/>
          </p:cNvPicPr>
          <p:nvPr/>
        </p:nvPicPr>
        <p:blipFill rotWithShape="1">
          <a:blip r:embed="rId3"/>
          <a:srcRect l="17291" t="11111" r="66667" b="14074"/>
          <a:stretch/>
        </p:blipFill>
        <p:spPr>
          <a:xfrm>
            <a:off x="5832774" y="2313399"/>
            <a:ext cx="3109189" cy="4078288"/>
          </a:xfrm>
          <a:prstGeom prst="rect">
            <a:avLst/>
          </a:prstGeom>
        </p:spPr>
      </p:pic>
    </p:spTree>
    <p:extLst>
      <p:ext uri="{BB962C8B-B14F-4D97-AF65-F5344CB8AC3E}">
        <p14:creationId xmlns:p14="http://schemas.microsoft.com/office/powerpoint/2010/main" val="116019722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 the Works!</a:t>
            </a:r>
          </a:p>
        </p:txBody>
      </p:sp>
      <p:sp>
        <p:nvSpPr>
          <p:cNvPr id="3" name="Content Placeholder 2"/>
          <p:cNvSpPr>
            <a:spLocks noGrp="1"/>
          </p:cNvSpPr>
          <p:nvPr>
            <p:ph idx="1"/>
          </p:nvPr>
        </p:nvSpPr>
        <p:spPr>
          <a:xfrm>
            <a:off x="531811" y="1353206"/>
            <a:ext cx="5183189" cy="4895193"/>
          </a:xfrm>
        </p:spPr>
        <p:txBody>
          <a:bodyPr/>
          <a:lstStyle/>
          <a:p>
            <a:r>
              <a:rPr lang="en-US" sz="2400" dirty="0"/>
              <a:t>Capital Improvement Planning for future flood conditions (partnership with APA )</a:t>
            </a:r>
          </a:p>
          <a:p>
            <a:r>
              <a:rPr lang="en-US" sz="2400" dirty="0"/>
              <a:t>Update of Elected Officials Guide to Addressing Community Flood Problems</a:t>
            </a:r>
          </a:p>
          <a:p>
            <a:r>
              <a:rPr lang="en-US" sz="2400" dirty="0"/>
              <a:t>Post-flood compliance and building local (community) capacity</a:t>
            </a:r>
          </a:p>
          <a:p>
            <a:r>
              <a:rPr lang="en-US" sz="2400" dirty="0"/>
              <a:t>Historic flood documentation</a:t>
            </a:r>
          </a:p>
          <a:p>
            <a:r>
              <a:rPr lang="en-US" sz="2400" dirty="0"/>
              <a:t>Research in to effectiveness of floodways</a:t>
            </a:r>
          </a:p>
          <a:p>
            <a:endParaRPr lang="en-US" sz="2400" dirty="0"/>
          </a:p>
          <a:p>
            <a:endParaRPr lang="en-US" sz="2400" dirty="0"/>
          </a:p>
          <a:p>
            <a:endParaRPr lang="en-US" sz="2400" dirty="0"/>
          </a:p>
          <a:p>
            <a:endParaRPr lang="en-US" dirty="0"/>
          </a:p>
        </p:txBody>
      </p:sp>
      <p:sp>
        <p:nvSpPr>
          <p:cNvPr id="5" name="Slide Number Placeholder 4"/>
          <p:cNvSpPr>
            <a:spLocks noGrp="1"/>
          </p:cNvSpPr>
          <p:nvPr>
            <p:ph type="sldNum" sz="quarter" idx="12"/>
          </p:nvPr>
        </p:nvSpPr>
        <p:spPr/>
        <p:txBody>
          <a:bodyPr/>
          <a:lstStyle/>
          <a:p>
            <a:pPr>
              <a:defRPr/>
            </a:pPr>
            <a:fld id="{3A57CB49-F08F-4619-808B-68261B066031}" type="slidenum">
              <a:rPr lang="en-US" smtClean="0"/>
              <a:pPr>
                <a:defRPr/>
              </a:pPr>
              <a:t>44</a:t>
            </a:fld>
            <a:endParaRPr lang="en-US" dirty="0"/>
          </a:p>
        </p:txBody>
      </p:sp>
      <p:pic>
        <p:nvPicPr>
          <p:cNvPr id="4" name="Picture 3"/>
          <p:cNvPicPr>
            <a:picLocks noChangeAspect="1"/>
          </p:cNvPicPr>
          <p:nvPr/>
        </p:nvPicPr>
        <p:blipFill>
          <a:blip r:embed="rId3"/>
          <a:stretch>
            <a:fillRect/>
          </a:stretch>
        </p:blipFill>
        <p:spPr>
          <a:xfrm>
            <a:off x="5553075" y="3429000"/>
            <a:ext cx="3133725" cy="2465882"/>
          </a:xfrm>
          <a:prstGeom prst="rect">
            <a:avLst/>
          </a:prstGeom>
        </p:spPr>
      </p:pic>
    </p:spTree>
    <p:extLst>
      <p:ext uri="{BB962C8B-B14F-4D97-AF65-F5344CB8AC3E}">
        <p14:creationId xmlns:p14="http://schemas.microsoft.com/office/powerpoint/2010/main" val="40380844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295400" y="152400"/>
            <a:ext cx="7696200" cy="1139825"/>
          </a:xfrm>
        </p:spPr>
        <p:txBody>
          <a:bodyPr/>
          <a:lstStyle/>
          <a:p>
            <a:pPr eaLnBrk="1" hangingPunct="1"/>
            <a:r>
              <a:rPr lang="en-US" b="1" dirty="0"/>
              <a:t>Thank You</a:t>
            </a:r>
            <a:endParaRPr lang="en-US" sz="40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21913"/>
            <a:ext cx="3794125" cy="276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1447800"/>
            <a:ext cx="4495800" cy="2246769"/>
          </a:xfrm>
          <a:prstGeom prst="rect">
            <a:avLst/>
          </a:prstGeom>
        </p:spPr>
        <p:txBody>
          <a:bodyPr wrap="square">
            <a:spAutoFit/>
          </a:bodyPr>
          <a:lstStyle/>
          <a:p>
            <a:r>
              <a:rPr lang="en-US" sz="2000" i="1" dirty="0"/>
              <a:t>The present status of floodplain management does not encourage complacency ... On balance, progress has been far short of what is desirable or possible, or what was envisaged at times when the current policies and activities were initiated  </a:t>
            </a:r>
            <a:r>
              <a:rPr lang="en-US" sz="2000" dirty="0"/>
              <a:t>- GFW</a:t>
            </a:r>
            <a:endParaRPr lang="en-US" sz="2000" i="1" dirty="0"/>
          </a:p>
        </p:txBody>
      </p:sp>
      <p:sp>
        <p:nvSpPr>
          <p:cNvPr id="2" name="TextBox 1"/>
          <p:cNvSpPr txBox="1"/>
          <p:nvPr/>
        </p:nvSpPr>
        <p:spPr>
          <a:xfrm>
            <a:off x="6075219" y="4135312"/>
            <a:ext cx="3047999" cy="600164"/>
          </a:xfrm>
          <a:prstGeom prst="rect">
            <a:avLst/>
          </a:prstGeom>
          <a:noFill/>
        </p:spPr>
        <p:txBody>
          <a:bodyPr wrap="square" rtlCol="0">
            <a:spAutoFit/>
          </a:bodyPr>
          <a:lstStyle/>
          <a:p>
            <a:r>
              <a:rPr lang="en-US" sz="1100" dirty="0"/>
              <a:t>Credit given to the Natural Hazards Observer and Rob Pudim for all illustrations in this  presentation</a:t>
            </a:r>
          </a:p>
        </p:txBody>
      </p:sp>
      <p:sp>
        <p:nvSpPr>
          <p:cNvPr id="4" name="TextBox 3"/>
          <p:cNvSpPr txBox="1"/>
          <p:nvPr/>
        </p:nvSpPr>
        <p:spPr>
          <a:xfrm>
            <a:off x="364177" y="4876800"/>
            <a:ext cx="5105400" cy="1077218"/>
          </a:xfrm>
          <a:prstGeom prst="rect">
            <a:avLst/>
          </a:prstGeom>
          <a:noFill/>
        </p:spPr>
        <p:txBody>
          <a:bodyPr wrap="square" rtlCol="0">
            <a:spAutoFit/>
          </a:bodyPr>
          <a:lstStyle/>
          <a:p>
            <a:endParaRPr lang="en-US" sz="3200" dirty="0"/>
          </a:p>
          <a:p>
            <a:r>
              <a:rPr lang="en-US" sz="3200" dirty="0">
                <a:hlinkClick r:id="rId4"/>
              </a:rPr>
              <a:t>www.floods.org</a:t>
            </a:r>
            <a:r>
              <a:rPr lang="en-US" sz="3200" dirty="0"/>
              <a:t> </a:t>
            </a:r>
          </a:p>
        </p:txBody>
      </p:sp>
      <p:sp>
        <p:nvSpPr>
          <p:cNvPr id="5" name="TextBox 4"/>
          <p:cNvSpPr txBox="1"/>
          <p:nvPr/>
        </p:nvSpPr>
        <p:spPr>
          <a:xfrm>
            <a:off x="76200" y="4267200"/>
            <a:ext cx="6324599" cy="646331"/>
          </a:xfrm>
          <a:prstGeom prst="rect">
            <a:avLst/>
          </a:prstGeom>
          <a:noFill/>
        </p:spPr>
        <p:txBody>
          <a:bodyPr wrap="square" rtlCol="0">
            <a:spAutoFit/>
          </a:bodyPr>
          <a:lstStyle/>
          <a:p>
            <a:r>
              <a:rPr lang="en-US" sz="3600" b="1" dirty="0"/>
              <a:t>Be a member, get involved!</a:t>
            </a:r>
          </a:p>
        </p:txBody>
      </p:sp>
    </p:spTree>
    <p:extLst>
      <p:ext uri="{BB962C8B-B14F-4D97-AF65-F5344CB8AC3E}">
        <p14:creationId xmlns:p14="http://schemas.microsoft.com/office/powerpoint/2010/main" val="227195343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What </a:t>
            </a:r>
            <a:r>
              <a:rPr lang="en-US"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YOU</a:t>
            </a:r>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Fund…</a:t>
            </a:r>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924" y="1749503"/>
            <a:ext cx="3526538" cy="213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90" y="6369189"/>
            <a:ext cx="3060510" cy="488811"/>
          </a:xfrm>
          <a:prstGeom prst="rect">
            <a:avLst/>
          </a:prstGeom>
        </p:spPr>
      </p:pic>
      <p:pic>
        <p:nvPicPr>
          <p:cNvPr id="7" name="Picture 2"/>
          <p:cNvPicPr>
            <a:picLocks noChangeAspect="1" noChangeArrowheads="1"/>
          </p:cNvPicPr>
          <p:nvPr/>
        </p:nvPicPr>
        <p:blipFill>
          <a:blip r:embed="rId5" cstate="print"/>
          <a:srcRect/>
          <a:stretch>
            <a:fillRect/>
          </a:stretch>
        </p:blipFill>
        <p:spPr bwMode="auto">
          <a:xfrm>
            <a:off x="778827" y="3553739"/>
            <a:ext cx="1088409" cy="1387000"/>
          </a:xfrm>
          <a:prstGeom prst="rect">
            <a:avLst/>
          </a:prstGeom>
          <a:noFill/>
          <a:ln w="9525">
            <a:noFill/>
            <a:miter lim="800000"/>
            <a:headEnd/>
            <a:tailEnd/>
          </a:ln>
          <a:effectLst>
            <a:softEdge rad="63500"/>
          </a:effectLst>
        </p:spPr>
      </p:pic>
      <p:pic>
        <p:nvPicPr>
          <p:cNvPr id="8" name="Picture 7"/>
          <p:cNvPicPr>
            <a:picLocks noChangeAspect="1" noChangeArrowheads="1"/>
          </p:cNvPicPr>
          <p:nvPr/>
        </p:nvPicPr>
        <p:blipFill>
          <a:blip r:embed="rId6" cstate="print"/>
          <a:srcRect/>
          <a:stretch>
            <a:fillRect/>
          </a:stretch>
        </p:blipFill>
        <p:spPr bwMode="auto">
          <a:xfrm>
            <a:off x="1779963" y="3379317"/>
            <a:ext cx="933150" cy="1224836"/>
          </a:xfrm>
          <a:prstGeom prst="rect">
            <a:avLst/>
          </a:prstGeom>
          <a:noFill/>
          <a:ln w="9525">
            <a:noFill/>
            <a:miter lim="800000"/>
            <a:headEnd/>
            <a:tailEnd/>
          </a:ln>
          <a:effectLst>
            <a:softEdge rad="63500"/>
          </a:effectLst>
        </p:spPr>
      </p:pic>
      <p:sp>
        <p:nvSpPr>
          <p:cNvPr id="10" name="TextBox 9"/>
          <p:cNvSpPr txBox="1"/>
          <p:nvPr/>
        </p:nvSpPr>
        <p:spPr>
          <a:xfrm>
            <a:off x="-70057" y="3881818"/>
            <a:ext cx="1436731" cy="646331"/>
          </a:xfrm>
          <a:prstGeom prst="rect">
            <a:avLst/>
          </a:prstGeom>
          <a:noFill/>
        </p:spPr>
        <p:txBody>
          <a:bodyPr wrap="square" rtlCol="0">
            <a:spAutoFit/>
          </a:bodyPr>
          <a:lstStyle/>
          <a:p>
            <a:r>
              <a:rPr lang="en-US" b="1" dirty="0">
                <a:ln w="22225">
                  <a:solidFill>
                    <a:schemeClr val="accent2"/>
                  </a:solidFill>
                  <a:prstDash val="solid"/>
                </a:ln>
                <a:solidFill>
                  <a:schemeClr val="accent2">
                    <a:lumMod val="40000"/>
                    <a:lumOff val="60000"/>
                  </a:schemeClr>
                </a:solidFill>
              </a:rPr>
              <a:t>4 Forums</a:t>
            </a:r>
          </a:p>
          <a:p>
            <a:r>
              <a:rPr lang="en-US" b="1" dirty="0">
                <a:ln w="22225">
                  <a:solidFill>
                    <a:schemeClr val="accent2"/>
                  </a:solidFill>
                  <a:prstDash val="solid"/>
                </a:ln>
                <a:solidFill>
                  <a:schemeClr val="accent2">
                    <a:lumMod val="40000"/>
                    <a:lumOff val="60000"/>
                  </a:schemeClr>
                </a:solidFill>
              </a:rPr>
              <a:t>11 Symposia</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1116" y="3741561"/>
            <a:ext cx="950151" cy="96465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6758" y="4817765"/>
            <a:ext cx="892710" cy="91331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5483" y="5667045"/>
            <a:ext cx="2088270" cy="55245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816" y="4538065"/>
            <a:ext cx="876239" cy="1796355"/>
          </a:xfrm>
          <a:prstGeom prst="rect">
            <a:avLst/>
          </a:prstGeom>
        </p:spPr>
      </p:pic>
      <p:sp>
        <p:nvSpPr>
          <p:cNvPr id="16" name="Rectangle 15"/>
          <p:cNvSpPr/>
          <p:nvPr/>
        </p:nvSpPr>
        <p:spPr>
          <a:xfrm>
            <a:off x="1596685" y="5234059"/>
            <a:ext cx="1018227" cy="369332"/>
          </a:xfrm>
          <a:prstGeom prst="rect">
            <a:avLst/>
          </a:prstGeom>
        </p:spPr>
        <p:txBody>
          <a:bodyPr wrap="none">
            <a:spAutoFit/>
          </a:bodyPr>
          <a:lstStyle/>
          <a:p>
            <a:r>
              <a:rPr lang="en-US" b="1" dirty="0">
                <a:ln w="22225">
                  <a:solidFill>
                    <a:schemeClr val="accent2"/>
                  </a:solidFill>
                  <a:prstDash val="solid"/>
                </a:ln>
                <a:solidFill>
                  <a:schemeClr val="accent2">
                    <a:lumMod val="40000"/>
                    <a:lumOff val="60000"/>
                  </a:schemeClr>
                </a:solidFill>
              </a:rPr>
              <a:t>Auctions</a:t>
            </a:r>
          </a:p>
        </p:txBody>
      </p:sp>
      <p:sp>
        <p:nvSpPr>
          <p:cNvPr id="17" name="Rectangle 16"/>
          <p:cNvSpPr/>
          <p:nvPr/>
        </p:nvSpPr>
        <p:spPr>
          <a:xfrm>
            <a:off x="1435145" y="4498595"/>
            <a:ext cx="2103909" cy="369332"/>
          </a:xfrm>
          <a:prstGeom prst="rect">
            <a:avLst/>
          </a:prstGeom>
        </p:spPr>
        <p:txBody>
          <a:bodyPr wrap="none">
            <a:spAutoFit/>
          </a:bodyPr>
          <a:lstStyle/>
          <a:p>
            <a:r>
              <a:rPr lang="en-US" b="1" dirty="0">
                <a:ln w="22225">
                  <a:solidFill>
                    <a:schemeClr val="accent2"/>
                  </a:solidFill>
                  <a:prstDash val="solid"/>
                </a:ln>
                <a:solidFill>
                  <a:schemeClr val="accent2">
                    <a:lumMod val="40000"/>
                    <a:lumOff val="60000"/>
                  </a:schemeClr>
                </a:solidFill>
              </a:rPr>
              <a:t>LAL Speaker’s Series</a:t>
            </a:r>
          </a:p>
        </p:txBody>
      </p:sp>
      <p:pic>
        <p:nvPicPr>
          <p:cNvPr id="18" name="Picture 2" descr="Gilbert White"/>
          <p:cNvPicPr>
            <a:picLocks noChangeAspect="1" noChangeArrowheads="1"/>
          </p:cNvPicPr>
          <p:nvPr/>
        </p:nvPicPr>
        <p:blipFill>
          <a:blip r:embed="rId11" cstate="print"/>
          <a:srcRect/>
          <a:stretch>
            <a:fillRect/>
          </a:stretch>
        </p:blipFill>
        <p:spPr bwMode="auto">
          <a:xfrm>
            <a:off x="596945" y="5008799"/>
            <a:ext cx="838200" cy="1061720"/>
          </a:xfrm>
          <a:prstGeom prst="rect">
            <a:avLst/>
          </a:prstGeom>
          <a:noFill/>
          <a:effectLst>
            <a:softEdge rad="63500"/>
          </a:effectLst>
        </p:spPr>
      </p:pic>
      <p:sp>
        <p:nvSpPr>
          <p:cNvPr id="6" name="Rectangle 5"/>
          <p:cNvSpPr/>
          <p:nvPr/>
        </p:nvSpPr>
        <p:spPr>
          <a:xfrm>
            <a:off x="3657600" y="2012789"/>
            <a:ext cx="4876800" cy="3194721"/>
          </a:xfrm>
          <a:prstGeom prst="rect">
            <a:avLst/>
          </a:prstGeom>
        </p:spPr>
        <p:txBody>
          <a:bodyPr wrap="square">
            <a:spAutoFit/>
          </a:bodyPr>
          <a:lstStyle/>
          <a:p>
            <a:pPr algn="ctr">
              <a:spcBef>
                <a:spcPct val="20000"/>
              </a:spcBef>
              <a:buFont typeface="Arial" pitchFamily="34" charset="0"/>
              <a:buNone/>
              <a:defRPr/>
            </a:pPr>
            <a:r>
              <a:rPr lang="en-US" sz="3600" b="1" dirty="0">
                <a:ln w="12700">
                  <a:solidFill>
                    <a:prstClr val="black">
                      <a:alpha val="0"/>
                    </a:prstClr>
                  </a:solidFill>
                  <a:prstDash val="solid"/>
                </a:ln>
                <a:solidFill>
                  <a:prstClr val="black"/>
                </a:solidFill>
                <a:latin typeface="Myriad Pro" pitchFamily="34" charset="0"/>
              </a:rPr>
              <a:t>Policy and Technical  Dialog</a:t>
            </a:r>
          </a:p>
          <a:p>
            <a:pPr algn="ctr">
              <a:spcBef>
                <a:spcPct val="20000"/>
              </a:spcBef>
              <a:buFont typeface="Arial" pitchFamily="34" charset="0"/>
              <a:buNone/>
              <a:defRPr/>
            </a:pPr>
            <a:r>
              <a:rPr lang="en-US" sz="3600" b="1" dirty="0">
                <a:ln w="12700">
                  <a:solidFill>
                    <a:prstClr val="black">
                      <a:alpha val="0"/>
                    </a:prstClr>
                  </a:solidFill>
                  <a:prstDash val="solid"/>
                </a:ln>
                <a:solidFill>
                  <a:prstClr val="black"/>
                </a:solidFill>
                <a:latin typeface="Myriad Pro" pitchFamily="34" charset="0"/>
              </a:rPr>
              <a:t>Education</a:t>
            </a:r>
          </a:p>
          <a:p>
            <a:pPr algn="ctr">
              <a:spcBef>
                <a:spcPct val="20000"/>
              </a:spcBef>
              <a:buFont typeface="Arial" pitchFamily="34" charset="0"/>
              <a:buNone/>
              <a:defRPr/>
            </a:pPr>
            <a:r>
              <a:rPr lang="en-US" sz="3600" b="1" dirty="0">
                <a:ln w="12700">
                  <a:solidFill>
                    <a:prstClr val="black">
                      <a:alpha val="0"/>
                    </a:prstClr>
                  </a:solidFill>
                  <a:prstDash val="solid"/>
                </a:ln>
                <a:solidFill>
                  <a:prstClr val="black"/>
                </a:solidFill>
                <a:latin typeface="Myriad Pro" pitchFamily="34" charset="0"/>
              </a:rPr>
              <a:t>Scholarships</a:t>
            </a:r>
          </a:p>
          <a:p>
            <a:pPr algn="ctr">
              <a:spcBef>
                <a:spcPct val="20000"/>
              </a:spcBef>
              <a:buFont typeface="Arial" pitchFamily="34" charset="0"/>
              <a:buNone/>
              <a:defRPr/>
            </a:pPr>
            <a:r>
              <a:rPr lang="en-US" sz="3600" b="1" dirty="0">
                <a:ln w="12700">
                  <a:solidFill>
                    <a:prstClr val="black">
                      <a:alpha val="0"/>
                    </a:prstClr>
                  </a:solidFill>
                  <a:prstDash val="solid"/>
                </a:ln>
                <a:solidFill>
                  <a:prstClr val="black"/>
                </a:solidFill>
                <a:latin typeface="Myriad Pro" pitchFamily="34" charset="0"/>
              </a:rPr>
              <a:t>Projects</a:t>
            </a:r>
          </a:p>
        </p:txBody>
      </p:sp>
      <p:pic>
        <p:nvPicPr>
          <p:cNvPr id="19" name="Picture 18">
            <a:extLst>
              <a:ext uri="{FF2B5EF4-FFF2-40B4-BE49-F238E27FC236}">
                <a16:creationId xmlns:a16="http://schemas.microsoft.com/office/drawing/2014/main" id="{4B4E11C1-3543-4CE3-9E5A-C70BEBA34F93}"/>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Tree>
    <p:extLst>
      <p:ext uri="{BB962C8B-B14F-4D97-AF65-F5344CB8AC3E}">
        <p14:creationId xmlns:p14="http://schemas.microsoft.com/office/powerpoint/2010/main" val="1968711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Events Committee</a:t>
            </a:r>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786" y="1752601"/>
            <a:ext cx="3526538" cy="213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90" y="6369189"/>
            <a:ext cx="3060510" cy="488811"/>
          </a:xfrm>
          <a:prstGeom prst="rect">
            <a:avLst/>
          </a:prstGeom>
        </p:spPr>
      </p:pic>
      <p:pic>
        <p:nvPicPr>
          <p:cNvPr id="7" name="Picture 2"/>
          <p:cNvPicPr>
            <a:picLocks noChangeAspect="1" noChangeArrowheads="1"/>
          </p:cNvPicPr>
          <p:nvPr/>
        </p:nvPicPr>
        <p:blipFill>
          <a:blip r:embed="rId5" cstate="print"/>
          <a:srcRect/>
          <a:stretch>
            <a:fillRect/>
          </a:stretch>
        </p:blipFill>
        <p:spPr bwMode="auto">
          <a:xfrm>
            <a:off x="778827" y="3553739"/>
            <a:ext cx="1088409" cy="1387000"/>
          </a:xfrm>
          <a:prstGeom prst="rect">
            <a:avLst/>
          </a:prstGeom>
          <a:noFill/>
          <a:ln w="9525">
            <a:noFill/>
            <a:miter lim="800000"/>
            <a:headEnd/>
            <a:tailEnd/>
          </a:ln>
          <a:effectLst>
            <a:softEdge rad="63500"/>
          </a:effectLst>
        </p:spPr>
      </p:pic>
      <p:pic>
        <p:nvPicPr>
          <p:cNvPr id="8" name="Picture 7"/>
          <p:cNvPicPr>
            <a:picLocks noChangeAspect="1" noChangeArrowheads="1"/>
          </p:cNvPicPr>
          <p:nvPr/>
        </p:nvPicPr>
        <p:blipFill>
          <a:blip r:embed="rId6" cstate="print"/>
          <a:srcRect/>
          <a:stretch>
            <a:fillRect/>
          </a:stretch>
        </p:blipFill>
        <p:spPr bwMode="auto">
          <a:xfrm>
            <a:off x="1779963" y="3379317"/>
            <a:ext cx="933150" cy="1224836"/>
          </a:xfrm>
          <a:prstGeom prst="rect">
            <a:avLst/>
          </a:prstGeom>
          <a:noFill/>
          <a:ln w="9525">
            <a:noFill/>
            <a:miter lim="800000"/>
            <a:headEnd/>
            <a:tailEnd/>
          </a:ln>
          <a:effectLst>
            <a:softEdge rad="63500"/>
          </a:effectLst>
        </p:spPr>
      </p:pic>
      <p:sp>
        <p:nvSpPr>
          <p:cNvPr id="10" name="TextBox 9"/>
          <p:cNvSpPr txBox="1"/>
          <p:nvPr/>
        </p:nvSpPr>
        <p:spPr>
          <a:xfrm>
            <a:off x="-70057" y="3881818"/>
            <a:ext cx="1436731" cy="646331"/>
          </a:xfrm>
          <a:prstGeom prst="rect">
            <a:avLst/>
          </a:prstGeom>
          <a:noFill/>
        </p:spPr>
        <p:txBody>
          <a:bodyPr wrap="square" rtlCol="0">
            <a:spAutoFit/>
          </a:bodyPr>
          <a:lstStyle/>
          <a:p>
            <a:r>
              <a:rPr lang="en-US" b="1" dirty="0">
                <a:ln w="22225">
                  <a:solidFill>
                    <a:schemeClr val="accent2"/>
                  </a:solidFill>
                  <a:prstDash val="solid"/>
                </a:ln>
                <a:solidFill>
                  <a:schemeClr val="accent2">
                    <a:lumMod val="40000"/>
                    <a:lumOff val="60000"/>
                  </a:schemeClr>
                </a:solidFill>
              </a:rPr>
              <a:t>4 Forums</a:t>
            </a:r>
          </a:p>
          <a:p>
            <a:r>
              <a:rPr lang="en-US" b="1" dirty="0">
                <a:ln w="22225">
                  <a:solidFill>
                    <a:schemeClr val="accent2"/>
                  </a:solidFill>
                  <a:prstDash val="solid"/>
                </a:ln>
                <a:solidFill>
                  <a:schemeClr val="accent2">
                    <a:lumMod val="40000"/>
                    <a:lumOff val="60000"/>
                  </a:schemeClr>
                </a:solidFill>
              </a:rPr>
              <a:t>11 Symposia</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1116" y="3741561"/>
            <a:ext cx="950151" cy="96465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6758" y="4817765"/>
            <a:ext cx="892710" cy="91331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5483" y="5667045"/>
            <a:ext cx="2088270" cy="55245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816" y="4538065"/>
            <a:ext cx="876239" cy="1796355"/>
          </a:xfrm>
          <a:prstGeom prst="rect">
            <a:avLst/>
          </a:prstGeom>
        </p:spPr>
      </p:pic>
      <p:sp>
        <p:nvSpPr>
          <p:cNvPr id="16" name="Rectangle 15"/>
          <p:cNvSpPr/>
          <p:nvPr/>
        </p:nvSpPr>
        <p:spPr>
          <a:xfrm>
            <a:off x="1596685" y="5234059"/>
            <a:ext cx="1018227" cy="369332"/>
          </a:xfrm>
          <a:prstGeom prst="rect">
            <a:avLst/>
          </a:prstGeom>
        </p:spPr>
        <p:txBody>
          <a:bodyPr wrap="none">
            <a:spAutoFit/>
          </a:bodyPr>
          <a:lstStyle/>
          <a:p>
            <a:r>
              <a:rPr lang="en-US" b="1" dirty="0">
                <a:ln w="22225">
                  <a:solidFill>
                    <a:schemeClr val="accent2"/>
                  </a:solidFill>
                  <a:prstDash val="solid"/>
                </a:ln>
                <a:solidFill>
                  <a:schemeClr val="accent2">
                    <a:lumMod val="40000"/>
                    <a:lumOff val="60000"/>
                  </a:schemeClr>
                </a:solidFill>
              </a:rPr>
              <a:t>Auctions</a:t>
            </a:r>
          </a:p>
        </p:txBody>
      </p:sp>
      <p:sp>
        <p:nvSpPr>
          <p:cNvPr id="17" name="Rectangle 16"/>
          <p:cNvSpPr/>
          <p:nvPr/>
        </p:nvSpPr>
        <p:spPr>
          <a:xfrm>
            <a:off x="1435145" y="4498595"/>
            <a:ext cx="2103909" cy="369332"/>
          </a:xfrm>
          <a:prstGeom prst="rect">
            <a:avLst/>
          </a:prstGeom>
        </p:spPr>
        <p:txBody>
          <a:bodyPr wrap="none">
            <a:spAutoFit/>
          </a:bodyPr>
          <a:lstStyle/>
          <a:p>
            <a:r>
              <a:rPr lang="en-US" b="1" dirty="0">
                <a:ln w="22225">
                  <a:solidFill>
                    <a:schemeClr val="accent2"/>
                  </a:solidFill>
                  <a:prstDash val="solid"/>
                </a:ln>
                <a:solidFill>
                  <a:schemeClr val="accent2">
                    <a:lumMod val="40000"/>
                    <a:lumOff val="60000"/>
                  </a:schemeClr>
                </a:solidFill>
              </a:rPr>
              <a:t>LAL Speaker’s Series</a:t>
            </a:r>
          </a:p>
        </p:txBody>
      </p:sp>
      <p:pic>
        <p:nvPicPr>
          <p:cNvPr id="18" name="Picture 2" descr="Gilbert White"/>
          <p:cNvPicPr>
            <a:picLocks noChangeAspect="1" noChangeArrowheads="1"/>
          </p:cNvPicPr>
          <p:nvPr/>
        </p:nvPicPr>
        <p:blipFill>
          <a:blip r:embed="rId11" cstate="print"/>
          <a:srcRect/>
          <a:stretch>
            <a:fillRect/>
          </a:stretch>
        </p:blipFill>
        <p:spPr bwMode="auto">
          <a:xfrm>
            <a:off x="596945" y="5008799"/>
            <a:ext cx="838200" cy="1061720"/>
          </a:xfrm>
          <a:prstGeom prst="rect">
            <a:avLst/>
          </a:prstGeom>
          <a:noFill/>
          <a:effectLst>
            <a:softEdge rad="63500"/>
          </a:effectLst>
        </p:spPr>
      </p:pic>
      <p:sp>
        <p:nvSpPr>
          <p:cNvPr id="6" name="Rectangle 5"/>
          <p:cNvSpPr/>
          <p:nvPr/>
        </p:nvSpPr>
        <p:spPr>
          <a:xfrm>
            <a:off x="3657600" y="2012789"/>
            <a:ext cx="5334000" cy="4302716"/>
          </a:xfrm>
          <a:prstGeom prst="rect">
            <a:avLst/>
          </a:prstGeom>
        </p:spPr>
        <p:txBody>
          <a:bodyPr wrap="square">
            <a:spAutoFit/>
          </a:bodyPr>
          <a:lstStyle/>
          <a:p>
            <a:pPr algn="ctr">
              <a:spcBef>
                <a:spcPct val="20000"/>
              </a:spcBef>
              <a:buFont typeface="Arial" pitchFamily="34" charset="0"/>
              <a:buNone/>
              <a:defRPr/>
            </a:pPr>
            <a:r>
              <a:rPr lang="en-US" sz="3600" b="1" u="sng" dirty="0">
                <a:ln w="12700">
                  <a:solidFill>
                    <a:prstClr val="black">
                      <a:alpha val="0"/>
                    </a:prstClr>
                  </a:solidFill>
                  <a:prstDash val="solid"/>
                </a:ln>
                <a:solidFill>
                  <a:prstClr val="black"/>
                </a:solidFill>
                <a:latin typeface="Myriad Pro" pitchFamily="34" charset="0"/>
              </a:rPr>
              <a:t>Facilitating Policy Dialog</a:t>
            </a:r>
          </a:p>
          <a:p>
            <a:pPr algn="ctr">
              <a:spcBef>
                <a:spcPct val="20000"/>
              </a:spcBef>
              <a:buFont typeface="Arial" pitchFamily="34" charset="0"/>
              <a:buNone/>
              <a:defRPr/>
            </a:pPr>
            <a:r>
              <a:rPr lang="en-US" sz="3600" b="1" dirty="0">
                <a:ln w="12700">
                  <a:solidFill>
                    <a:prstClr val="black">
                      <a:alpha val="0"/>
                    </a:prstClr>
                  </a:solidFill>
                  <a:prstDash val="solid"/>
                </a:ln>
                <a:solidFill>
                  <a:prstClr val="black"/>
                </a:solidFill>
                <a:latin typeface="Myriad Pro" pitchFamily="34" charset="0"/>
              </a:rPr>
              <a:t>12 Chapter Symposia</a:t>
            </a:r>
          </a:p>
          <a:p>
            <a:pPr algn="ctr">
              <a:spcBef>
                <a:spcPct val="20000"/>
              </a:spcBef>
              <a:buFont typeface="Arial" pitchFamily="34" charset="0"/>
              <a:buNone/>
              <a:defRPr/>
            </a:pPr>
            <a:r>
              <a:rPr lang="en-US" sz="3600" b="1" dirty="0">
                <a:ln w="12700">
                  <a:solidFill>
                    <a:prstClr val="black">
                      <a:alpha val="0"/>
                    </a:prstClr>
                  </a:solidFill>
                  <a:prstDash val="solid"/>
                </a:ln>
                <a:solidFill>
                  <a:prstClr val="black"/>
                </a:solidFill>
                <a:latin typeface="Myriad Pro" pitchFamily="34" charset="0"/>
              </a:rPr>
              <a:t>Larry Larson Speaker Series</a:t>
            </a:r>
          </a:p>
          <a:p>
            <a:pPr algn="ctr">
              <a:spcBef>
                <a:spcPct val="20000"/>
              </a:spcBef>
              <a:buFont typeface="Arial" pitchFamily="34" charset="0"/>
              <a:buNone/>
              <a:defRPr/>
            </a:pPr>
            <a:r>
              <a:rPr lang="en-US" sz="3600" b="1" dirty="0">
                <a:ln w="12700">
                  <a:solidFill>
                    <a:prstClr val="black">
                      <a:alpha val="0"/>
                    </a:prstClr>
                  </a:solidFill>
                  <a:prstDash val="solid"/>
                </a:ln>
                <a:solidFill>
                  <a:prstClr val="black"/>
                </a:solidFill>
                <a:latin typeface="Myriad Pro" pitchFamily="34" charset="0"/>
              </a:rPr>
              <a:t>Gilbert F. White Policy Forums and Reports</a:t>
            </a:r>
          </a:p>
        </p:txBody>
      </p:sp>
      <p:pic>
        <p:nvPicPr>
          <p:cNvPr id="19" name="Picture 18">
            <a:extLst>
              <a:ext uri="{FF2B5EF4-FFF2-40B4-BE49-F238E27FC236}">
                <a16:creationId xmlns:a16="http://schemas.microsoft.com/office/drawing/2014/main" id="{4B4E11C1-3543-4CE3-9E5A-C70BEBA34F93}"/>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Tree>
    <p:extLst>
      <p:ext uri="{BB962C8B-B14F-4D97-AF65-F5344CB8AC3E}">
        <p14:creationId xmlns:p14="http://schemas.microsoft.com/office/powerpoint/2010/main" val="3859273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86600" cy="868362"/>
          </a:xfrm>
        </p:spPr>
        <p:txBody>
          <a:bodyPr/>
          <a:lstStyle/>
          <a:p>
            <a:r>
              <a:rPr lang="en-US" dirty="0"/>
              <a:t>State Flood Risk Symposium</a:t>
            </a:r>
          </a:p>
        </p:txBody>
      </p:sp>
      <p:pic>
        <p:nvPicPr>
          <p:cNvPr id="7"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08136"/>
            <a:ext cx="8229600" cy="5249863"/>
          </a:xfrm>
        </p:spPr>
      </p:pic>
      <p:pic>
        <p:nvPicPr>
          <p:cNvPr id="6" name="Picture 5">
            <a:extLst>
              <a:ext uri="{FF2B5EF4-FFF2-40B4-BE49-F238E27FC236}">
                <a16:creationId xmlns:a16="http://schemas.microsoft.com/office/drawing/2014/main" id="{4B4E11C1-3543-4CE3-9E5A-C70BEBA34F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
        <p:nvSpPr>
          <p:cNvPr id="8" name="TextBox 7"/>
          <p:cNvSpPr txBox="1"/>
          <p:nvPr/>
        </p:nvSpPr>
        <p:spPr>
          <a:xfrm>
            <a:off x="548640" y="6224677"/>
            <a:ext cx="8138160" cy="584775"/>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State Flood Risk Symposium</a:t>
            </a:r>
          </a:p>
          <a:p>
            <a:r>
              <a:rPr lang="en-US" sz="1400" b="1" dirty="0">
                <a:solidFill>
                  <a:schemeClr val="bg1"/>
                </a:solidFill>
                <a:latin typeface="Arial" panose="020B0604020202020204" pitchFamily="34" charset="0"/>
                <a:cs typeface="Arial" panose="020B0604020202020204" pitchFamily="34" charset="0"/>
              </a:rPr>
              <a:t>Co-hosted by Floodplain Management Association (CA, HI, NV): April 2019, Sacramento, CA</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106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86600" cy="868362"/>
          </a:xfrm>
        </p:spPr>
        <p:txBody>
          <a:bodyPr/>
          <a:lstStyle/>
          <a:p>
            <a:r>
              <a:rPr lang="en-US" dirty="0"/>
              <a:t>State Flood Risk Symposium</a:t>
            </a:r>
          </a:p>
        </p:txBody>
      </p:sp>
      <p:pic>
        <p:nvPicPr>
          <p:cNvPr id="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608136"/>
            <a:ext cx="8229600" cy="5249863"/>
          </a:xfrm>
        </p:spPr>
      </p:pic>
      <p:pic>
        <p:nvPicPr>
          <p:cNvPr id="6" name="Picture 5">
            <a:extLst>
              <a:ext uri="{FF2B5EF4-FFF2-40B4-BE49-F238E27FC236}">
                <a16:creationId xmlns:a16="http://schemas.microsoft.com/office/drawing/2014/main" id="{4B4E11C1-3543-4CE3-9E5A-C70BEBA34F9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
        <p:nvSpPr>
          <p:cNvPr id="8" name="TextBox 7"/>
          <p:cNvSpPr txBox="1"/>
          <p:nvPr/>
        </p:nvSpPr>
        <p:spPr>
          <a:xfrm>
            <a:off x="685800" y="6273225"/>
            <a:ext cx="7848600" cy="800219"/>
          </a:xfrm>
          <a:prstGeom prst="rect">
            <a:avLst/>
          </a:prstGeom>
          <a:noFill/>
        </p:spPr>
        <p:txBody>
          <a:bodyPr wrap="square" rtlCol="0">
            <a:spAutoFit/>
          </a:bodyPr>
          <a:lstStyle/>
          <a:p>
            <a:r>
              <a:rPr lang="en-US" b="1" dirty="0">
                <a:solidFill>
                  <a:schemeClr val="bg1"/>
                </a:solidFill>
                <a:latin typeface="Arial" panose="020B0604020202020204" pitchFamily="34" charset="0"/>
                <a:cs typeface="Arial" panose="020B0604020202020204" pitchFamily="34" charset="0"/>
              </a:rPr>
              <a:t>State Flood Risk Symposium</a:t>
            </a:r>
          </a:p>
          <a:p>
            <a:r>
              <a:rPr lang="en-US" sz="1400" b="1" dirty="0">
                <a:solidFill>
                  <a:schemeClr val="bg1"/>
                </a:solidFill>
                <a:latin typeface="Arial" panose="020B0604020202020204" pitchFamily="34" charset="0"/>
                <a:cs typeface="Arial" panose="020B0604020202020204" pitchFamily="34" charset="0"/>
              </a:rPr>
              <a:t>Co-hosted by Floodplain Management Association (CA, HI, NV): April 2019, Sacramento, CA</a:t>
            </a:r>
            <a:endParaRPr lang="en-US"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115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Events Committee</a:t>
            </a:r>
          </a:p>
        </p:txBody>
      </p:sp>
      <p:pic>
        <p:nvPicPr>
          <p:cNvPr id="4" name="Content Placeholder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786" y="1752601"/>
            <a:ext cx="3526538" cy="213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90" y="6369189"/>
            <a:ext cx="3060510" cy="488811"/>
          </a:xfrm>
          <a:prstGeom prst="rect">
            <a:avLst/>
          </a:prstGeom>
        </p:spPr>
      </p:pic>
      <p:pic>
        <p:nvPicPr>
          <p:cNvPr id="7" name="Picture 2"/>
          <p:cNvPicPr>
            <a:picLocks noChangeAspect="1" noChangeArrowheads="1"/>
          </p:cNvPicPr>
          <p:nvPr/>
        </p:nvPicPr>
        <p:blipFill>
          <a:blip r:embed="rId5" cstate="print"/>
          <a:srcRect/>
          <a:stretch>
            <a:fillRect/>
          </a:stretch>
        </p:blipFill>
        <p:spPr bwMode="auto">
          <a:xfrm>
            <a:off x="778827" y="3553739"/>
            <a:ext cx="1088409" cy="1387000"/>
          </a:xfrm>
          <a:prstGeom prst="rect">
            <a:avLst/>
          </a:prstGeom>
          <a:noFill/>
          <a:ln w="9525">
            <a:noFill/>
            <a:miter lim="800000"/>
            <a:headEnd/>
            <a:tailEnd/>
          </a:ln>
          <a:effectLst>
            <a:softEdge rad="63500"/>
          </a:effectLst>
        </p:spPr>
      </p:pic>
      <p:pic>
        <p:nvPicPr>
          <p:cNvPr id="8" name="Picture 7"/>
          <p:cNvPicPr>
            <a:picLocks noChangeAspect="1" noChangeArrowheads="1"/>
          </p:cNvPicPr>
          <p:nvPr/>
        </p:nvPicPr>
        <p:blipFill>
          <a:blip r:embed="rId6" cstate="print"/>
          <a:srcRect/>
          <a:stretch>
            <a:fillRect/>
          </a:stretch>
        </p:blipFill>
        <p:spPr bwMode="auto">
          <a:xfrm>
            <a:off x="1779963" y="3379317"/>
            <a:ext cx="933150" cy="1224836"/>
          </a:xfrm>
          <a:prstGeom prst="rect">
            <a:avLst/>
          </a:prstGeom>
          <a:noFill/>
          <a:ln w="9525">
            <a:noFill/>
            <a:miter lim="800000"/>
            <a:headEnd/>
            <a:tailEnd/>
          </a:ln>
          <a:effectLst>
            <a:softEdge rad="63500"/>
          </a:effectLst>
        </p:spPr>
      </p:pic>
      <p:sp>
        <p:nvSpPr>
          <p:cNvPr id="10" name="TextBox 9"/>
          <p:cNvSpPr txBox="1"/>
          <p:nvPr/>
        </p:nvSpPr>
        <p:spPr>
          <a:xfrm>
            <a:off x="-70057" y="3881818"/>
            <a:ext cx="1436731" cy="646331"/>
          </a:xfrm>
          <a:prstGeom prst="rect">
            <a:avLst/>
          </a:prstGeom>
          <a:noFill/>
        </p:spPr>
        <p:txBody>
          <a:bodyPr wrap="square" rtlCol="0">
            <a:spAutoFit/>
          </a:bodyPr>
          <a:lstStyle/>
          <a:p>
            <a:r>
              <a:rPr lang="en-US" b="1" dirty="0">
                <a:ln w="22225">
                  <a:solidFill>
                    <a:schemeClr val="accent2"/>
                  </a:solidFill>
                  <a:prstDash val="solid"/>
                </a:ln>
                <a:solidFill>
                  <a:schemeClr val="accent2">
                    <a:lumMod val="40000"/>
                    <a:lumOff val="60000"/>
                  </a:schemeClr>
                </a:solidFill>
              </a:rPr>
              <a:t>4 Forums</a:t>
            </a:r>
          </a:p>
          <a:p>
            <a:r>
              <a:rPr lang="en-US" b="1" dirty="0">
                <a:ln w="22225">
                  <a:solidFill>
                    <a:schemeClr val="accent2"/>
                  </a:solidFill>
                  <a:prstDash val="solid"/>
                </a:ln>
                <a:solidFill>
                  <a:schemeClr val="accent2">
                    <a:lumMod val="40000"/>
                    <a:lumOff val="60000"/>
                  </a:schemeClr>
                </a:solidFill>
              </a:rPr>
              <a:t>11 Symposia</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1116" y="3741561"/>
            <a:ext cx="950151" cy="96465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6758" y="4817765"/>
            <a:ext cx="892710" cy="913311"/>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5483" y="5667045"/>
            <a:ext cx="2088270" cy="55245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5816" y="4538065"/>
            <a:ext cx="876239" cy="1796355"/>
          </a:xfrm>
          <a:prstGeom prst="rect">
            <a:avLst/>
          </a:prstGeom>
        </p:spPr>
      </p:pic>
      <p:sp>
        <p:nvSpPr>
          <p:cNvPr id="16" name="Rectangle 15"/>
          <p:cNvSpPr/>
          <p:nvPr/>
        </p:nvSpPr>
        <p:spPr>
          <a:xfrm>
            <a:off x="1596685" y="5234059"/>
            <a:ext cx="1018227" cy="369332"/>
          </a:xfrm>
          <a:prstGeom prst="rect">
            <a:avLst/>
          </a:prstGeom>
        </p:spPr>
        <p:txBody>
          <a:bodyPr wrap="none">
            <a:spAutoFit/>
          </a:bodyPr>
          <a:lstStyle/>
          <a:p>
            <a:r>
              <a:rPr lang="en-US" b="1" dirty="0">
                <a:ln w="22225">
                  <a:solidFill>
                    <a:schemeClr val="accent2"/>
                  </a:solidFill>
                  <a:prstDash val="solid"/>
                </a:ln>
                <a:solidFill>
                  <a:schemeClr val="accent2">
                    <a:lumMod val="40000"/>
                    <a:lumOff val="60000"/>
                  </a:schemeClr>
                </a:solidFill>
              </a:rPr>
              <a:t>Auctions</a:t>
            </a:r>
          </a:p>
        </p:txBody>
      </p:sp>
      <p:sp>
        <p:nvSpPr>
          <p:cNvPr id="17" name="Rectangle 16"/>
          <p:cNvSpPr/>
          <p:nvPr/>
        </p:nvSpPr>
        <p:spPr>
          <a:xfrm>
            <a:off x="1435145" y="4498595"/>
            <a:ext cx="2103909" cy="369332"/>
          </a:xfrm>
          <a:prstGeom prst="rect">
            <a:avLst/>
          </a:prstGeom>
        </p:spPr>
        <p:txBody>
          <a:bodyPr wrap="none">
            <a:spAutoFit/>
          </a:bodyPr>
          <a:lstStyle/>
          <a:p>
            <a:r>
              <a:rPr lang="en-US" b="1" dirty="0">
                <a:ln w="22225">
                  <a:solidFill>
                    <a:schemeClr val="accent2"/>
                  </a:solidFill>
                  <a:prstDash val="solid"/>
                </a:ln>
                <a:solidFill>
                  <a:schemeClr val="accent2">
                    <a:lumMod val="40000"/>
                    <a:lumOff val="60000"/>
                  </a:schemeClr>
                </a:solidFill>
              </a:rPr>
              <a:t>LAL Speaker’s Series</a:t>
            </a:r>
          </a:p>
        </p:txBody>
      </p:sp>
      <p:pic>
        <p:nvPicPr>
          <p:cNvPr id="18" name="Picture 2" descr="Gilbert White"/>
          <p:cNvPicPr>
            <a:picLocks noChangeAspect="1" noChangeArrowheads="1"/>
          </p:cNvPicPr>
          <p:nvPr/>
        </p:nvPicPr>
        <p:blipFill>
          <a:blip r:embed="rId11" cstate="print"/>
          <a:srcRect/>
          <a:stretch>
            <a:fillRect/>
          </a:stretch>
        </p:blipFill>
        <p:spPr bwMode="auto">
          <a:xfrm>
            <a:off x="596945" y="5008799"/>
            <a:ext cx="838200" cy="1061720"/>
          </a:xfrm>
          <a:prstGeom prst="rect">
            <a:avLst/>
          </a:prstGeom>
          <a:noFill/>
          <a:effectLst>
            <a:softEdge rad="63500"/>
          </a:effectLst>
        </p:spPr>
      </p:pic>
      <p:sp>
        <p:nvSpPr>
          <p:cNvPr id="6" name="Rectangle 5"/>
          <p:cNvSpPr/>
          <p:nvPr/>
        </p:nvSpPr>
        <p:spPr>
          <a:xfrm>
            <a:off x="3561347" y="1657003"/>
            <a:ext cx="5334000" cy="4413516"/>
          </a:xfrm>
          <a:prstGeom prst="rect">
            <a:avLst/>
          </a:prstGeom>
        </p:spPr>
        <p:txBody>
          <a:bodyPr wrap="square">
            <a:spAutoFit/>
          </a:bodyPr>
          <a:lstStyle/>
          <a:p>
            <a:pPr algn="ctr">
              <a:spcBef>
                <a:spcPct val="20000"/>
              </a:spcBef>
              <a:defRPr/>
            </a:pPr>
            <a:endParaRPr lang="en-US" sz="3600" b="1" dirty="0">
              <a:ln w="12700">
                <a:solidFill>
                  <a:prstClr val="black">
                    <a:alpha val="0"/>
                  </a:prstClr>
                </a:solidFill>
                <a:prstDash val="solid"/>
              </a:ln>
              <a:solidFill>
                <a:prstClr val="black"/>
              </a:solidFill>
              <a:latin typeface="Myriad Pro" pitchFamily="34" charset="0"/>
            </a:endParaRPr>
          </a:p>
          <a:p>
            <a:pPr algn="ctr">
              <a:spcBef>
                <a:spcPct val="20000"/>
              </a:spcBef>
              <a:defRPr/>
            </a:pPr>
            <a:r>
              <a:rPr lang="en-US" sz="3600" b="1" dirty="0">
                <a:ln w="12700">
                  <a:solidFill>
                    <a:prstClr val="black">
                      <a:alpha val="0"/>
                    </a:prstClr>
                  </a:solidFill>
                  <a:prstDash val="solid"/>
                </a:ln>
                <a:solidFill>
                  <a:prstClr val="black"/>
                </a:solidFill>
                <a:latin typeface="Myriad Pro" pitchFamily="34" charset="0"/>
              </a:rPr>
              <a:t>Larson Speaker Series- Big Data and Flood Risk</a:t>
            </a:r>
          </a:p>
          <a:p>
            <a:pPr algn="ctr">
              <a:spcBef>
                <a:spcPct val="20000"/>
              </a:spcBef>
              <a:defRPr/>
            </a:pPr>
            <a:endParaRPr lang="en-US" sz="3600" b="1" dirty="0">
              <a:ln w="12700">
                <a:solidFill>
                  <a:prstClr val="black">
                    <a:alpha val="0"/>
                  </a:prstClr>
                </a:solidFill>
                <a:prstDash val="solid"/>
              </a:ln>
              <a:solidFill>
                <a:prstClr val="black"/>
              </a:solidFill>
              <a:latin typeface="Myriad Pro" pitchFamily="34" charset="0"/>
            </a:endParaRPr>
          </a:p>
          <a:p>
            <a:pPr algn="ctr">
              <a:spcBef>
                <a:spcPct val="20000"/>
              </a:spcBef>
              <a:defRPr/>
            </a:pPr>
            <a:r>
              <a:rPr lang="en-US" sz="3600" b="1" dirty="0">
                <a:ln w="12700">
                  <a:solidFill>
                    <a:prstClr val="black">
                      <a:alpha val="0"/>
                    </a:prstClr>
                  </a:solidFill>
                  <a:prstDash val="solid"/>
                </a:ln>
                <a:solidFill>
                  <a:prstClr val="black"/>
                </a:solidFill>
                <a:latin typeface="Myriad Pro" pitchFamily="34" charset="0"/>
              </a:rPr>
              <a:t>GFW Forum- Urban Flooding</a:t>
            </a:r>
          </a:p>
        </p:txBody>
      </p:sp>
      <p:pic>
        <p:nvPicPr>
          <p:cNvPr id="19" name="Picture 18">
            <a:extLst>
              <a:ext uri="{FF2B5EF4-FFF2-40B4-BE49-F238E27FC236}">
                <a16:creationId xmlns:a16="http://schemas.microsoft.com/office/drawing/2014/main" id="{4B4E11C1-3543-4CE3-9E5A-C70BEBA34F93}"/>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228600" y="0"/>
            <a:ext cx="914400" cy="1223661"/>
          </a:xfrm>
          <a:prstGeom prst="rect">
            <a:avLst/>
          </a:prstGeom>
          <a:noFill/>
        </p:spPr>
      </p:pic>
    </p:spTree>
    <p:extLst>
      <p:ext uri="{BB962C8B-B14F-4D97-AF65-F5344CB8AC3E}">
        <p14:creationId xmlns:p14="http://schemas.microsoft.com/office/powerpoint/2010/main" val="3883207085"/>
      </p:ext>
    </p:extLst>
  </p:cSld>
  <p:clrMapOvr>
    <a:masterClrMapping/>
  </p:clrMapOvr>
</p:sld>
</file>

<file path=ppt/theme/theme1.xml><?xml version="1.0" encoding="utf-8"?>
<a:theme xmlns:a="http://schemas.openxmlformats.org/drawingml/2006/main" name="SamTheme">
  <a:themeElements>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ms0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ms01_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ms01_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1">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2"/>
            </a:solidFill>
            <a:effectLst/>
            <a:latin typeface="Bradley Hand ITC"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25000" smtClean="0">
            <a:ln>
              <a:noFill/>
            </a:ln>
            <a:solidFill>
              <a:schemeClr val="tx2"/>
            </a:solidFill>
            <a:effectLst/>
            <a:latin typeface="Bradley Hand ITC" pitchFamily="66"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SamTheme</Template>
  <TotalTime>15562</TotalTime>
  <Words>6952</Words>
  <Application>Microsoft Office PowerPoint</Application>
  <PresentationFormat>On-screen Show (4:3)</PresentationFormat>
  <Paragraphs>575</Paragraphs>
  <Slides>45</Slides>
  <Notes>45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Arial</vt:lpstr>
      <vt:lpstr>Arial Narrow</vt:lpstr>
      <vt:lpstr>Calibri</vt:lpstr>
      <vt:lpstr>Courier New</vt:lpstr>
      <vt:lpstr>Myriad Pro</vt:lpstr>
      <vt:lpstr>Times New Roman</vt:lpstr>
      <vt:lpstr>Wingdings</vt:lpstr>
      <vt:lpstr>SamTheme</vt:lpstr>
      <vt:lpstr>Custom Design</vt:lpstr>
      <vt:lpstr>Theme1</vt:lpstr>
      <vt:lpstr>ASFPM Foundation</vt:lpstr>
      <vt:lpstr>PowerPoint Presentation</vt:lpstr>
      <vt:lpstr>PowerPoint Presentation</vt:lpstr>
      <vt:lpstr>PowerPoint Presentation</vt:lpstr>
      <vt:lpstr>What YOU Fund…</vt:lpstr>
      <vt:lpstr>Events Committee</vt:lpstr>
      <vt:lpstr>State Flood Risk Symposium</vt:lpstr>
      <vt:lpstr>State Flood Risk Symposium</vt:lpstr>
      <vt:lpstr>Events Committee</vt:lpstr>
      <vt:lpstr>Larry A. Larson Speaker Series</vt:lpstr>
      <vt:lpstr>Gilbert White National Flood Policy Forum</vt:lpstr>
      <vt:lpstr>Gilbert White National Flood Policy Forum</vt:lpstr>
      <vt:lpstr>ASFPM Foundation Scholarships</vt:lpstr>
      <vt:lpstr>ASFPM Foundation Scholarships</vt:lpstr>
      <vt:lpstr>ASFPM Foundation Scholarships</vt:lpstr>
      <vt:lpstr>ASFPM Foundation Scholarships</vt:lpstr>
      <vt:lpstr>Visit our Website…</vt:lpstr>
      <vt:lpstr>Projects Committee</vt:lpstr>
      <vt:lpstr>NAI How-To Guides</vt:lpstr>
      <vt:lpstr>Steve Johnson’s 6th Grade Science Class</vt:lpstr>
      <vt:lpstr>Estes Park Middle School</vt:lpstr>
      <vt:lpstr>Flood Science Center Webpage</vt:lpstr>
      <vt:lpstr>THANK YOU</vt:lpstr>
      <vt:lpstr>     ASFPM Update</vt:lpstr>
      <vt:lpstr>ASFPM’S MISSION</vt:lpstr>
      <vt:lpstr>PowerPoint Presentation</vt:lpstr>
      <vt:lpstr>PowerPoint Presentation</vt:lpstr>
      <vt:lpstr>PowerPoint Presentation</vt:lpstr>
      <vt:lpstr>Policy Issues</vt:lpstr>
      <vt:lpstr>Federal Budget (FY20)  </vt:lpstr>
      <vt:lpstr>NFIP Reauthorization</vt:lpstr>
      <vt:lpstr>NFIP Reauthorization</vt:lpstr>
      <vt:lpstr>Disaster Reform and Recovery Act (DRRA)</vt:lpstr>
      <vt:lpstr>Disaster Reform and Recovery Act (DRRA)</vt:lpstr>
      <vt:lpstr>Non-Traditional Resources for Flood Risk Reduction</vt:lpstr>
      <vt:lpstr>PowerPoint Presentation</vt:lpstr>
      <vt:lpstr>PowerPoint Presentation</vt:lpstr>
      <vt:lpstr>PowerPoint Presentation</vt:lpstr>
      <vt:lpstr>PowerPoint Presentation</vt:lpstr>
      <vt:lpstr>PowerPoint Presentation</vt:lpstr>
      <vt:lpstr>No Adverse Impact (NAI)</vt:lpstr>
      <vt:lpstr>Benefits of the NAI Approach </vt:lpstr>
      <vt:lpstr>NAI How-To Guides</vt:lpstr>
      <vt:lpstr>In the Works!</vt:lpstr>
      <vt:lpstr>Thank You</vt:lpstr>
    </vt:vector>
  </TitlesOfParts>
  <Company>ASFPM/Bender Consulting Services,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BW-12-Understanding Insurance Impacts of 205 &amp; 207</dc:title>
  <dc:creator>Bruce A. Bender</dc:creator>
  <cp:lastModifiedBy>Jess LaNore</cp:lastModifiedBy>
  <cp:revision>578</cp:revision>
  <cp:lastPrinted>2019-09-02T16:03:21Z</cp:lastPrinted>
  <dcterms:created xsi:type="dcterms:W3CDTF">2009-06-06T01:42:58Z</dcterms:created>
  <dcterms:modified xsi:type="dcterms:W3CDTF">2020-02-11T14:26:12Z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TC011367961033</vt:lpwstr>
  </property>
  <property fmtid="{D5CDD505-2E9C-101B-9397-08002B2CF9AE}" pid="3" name="_NewReviewCycle">
    <vt:lpwstr/>
  </property>
</Properties>
</file>