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73" r:id="rId4"/>
    <p:sldId id="288" r:id="rId5"/>
    <p:sldId id="274" r:id="rId6"/>
    <p:sldId id="258" r:id="rId7"/>
    <p:sldId id="259" r:id="rId8"/>
    <p:sldId id="286" r:id="rId9"/>
    <p:sldId id="275" r:id="rId10"/>
    <p:sldId id="276" r:id="rId11"/>
    <p:sldId id="277" r:id="rId12"/>
    <p:sldId id="278" r:id="rId13"/>
    <p:sldId id="269" r:id="rId14"/>
    <p:sldId id="264" r:id="rId15"/>
    <p:sldId id="279" r:id="rId16"/>
    <p:sldId id="260" r:id="rId17"/>
    <p:sldId id="261" r:id="rId18"/>
    <p:sldId id="283" r:id="rId19"/>
    <p:sldId id="284" r:id="rId20"/>
    <p:sldId id="271" r:id="rId21"/>
    <p:sldId id="287" r:id="rId22"/>
    <p:sldId id="285" r:id="rId23"/>
    <p:sldId id="265" r:id="rId24"/>
    <p:sldId id="266" r:id="rId25"/>
    <p:sldId id="272" r:id="rId26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>
      <p:cViewPr varScale="1">
        <p:scale>
          <a:sx n="103" d="100"/>
          <a:sy n="103" d="100"/>
        </p:scale>
        <p:origin x="183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48213-F125-452A-A813-F75EAE60C937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7163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65CF8-6A58-4166-B1EA-C555FB53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47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C9BBB-EB6E-4141-AFD9-E888ADBC6814}" type="datetime1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D3B09-AB42-4C43-8B11-7BB24481181C}" type="datetime1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C111-1A06-4BA0-A88C-E606B0A06B05}" type="datetime1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8B75-5DCE-48A8-AA42-D44363572CA0}" type="datetime1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785C4-1F72-48CE-AD2F-292E71703A3C}" type="datetime1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93B7-8F42-4B9F-994B-2A12A2831F93}" type="datetime1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EC403-5A66-49C6-AEB6-BE59829288C7}" type="datetime1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E1D13-340E-4FB5-8E41-BA46C4A5B2A2}" type="datetime1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2A71-880A-4B63-A68D-E993B02C3E84}" type="datetime1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D22B-09C7-4E42-956C-47E04BDEC07E}" type="datetime1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E856-DAA2-4E2B-A696-DDA4F2E7DC2E}" type="datetime1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48794-5E95-45DD-AA2E-7530E7FC4743}" type="datetime1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91A7C-B5AF-4372-9148-3ADFEC6AE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Collaborative Watershed Improvements</a:t>
            </a:r>
            <a:br>
              <a:rPr lang="en-US" dirty="0"/>
            </a:br>
            <a:r>
              <a:rPr lang="en-US" sz="4000" dirty="0"/>
              <a:t>(Symons and Krause Drain Case Study)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86000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 look into how a collaborative watershed improvement was performed with efforts from USDA (federal), OCRA (state), Hamilton (county), and Sheridan (town).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400800" y="5181600"/>
            <a:ext cx="24384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Joseph Miller, P.E.</a:t>
            </a:r>
          </a:p>
          <a:p>
            <a:pPr algn="r">
              <a:spcBef>
                <a:spcPct val="2000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5867400"/>
            <a:ext cx="2133001" cy="376238"/>
          </a:xfrm>
          <a:prstGeom prst="rect">
            <a:avLst/>
          </a:prstGeom>
          <a:noFill/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877301C-3946-4643-A907-3D6220E15BB3}"/>
              </a:ext>
            </a:extLst>
          </p:cNvPr>
          <p:cNvSpPr txBox="1">
            <a:spLocks/>
          </p:cNvSpPr>
          <p:nvPr/>
        </p:nvSpPr>
        <p:spPr>
          <a:xfrm>
            <a:off x="533400" y="5175380"/>
            <a:ext cx="24384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Kenton Ward, CFM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r">
              <a:spcBef>
                <a:spcPct val="2000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 algn="r">
              <a:spcBef>
                <a:spcPct val="2000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08E9B4-DA5B-4D09-B76A-E27E43D98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617499"/>
            <a:ext cx="1101452" cy="11014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735BC-233F-437E-8D50-684182010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38DC2E-5983-4B24-A668-4547DC1F0A29}"/>
              </a:ext>
            </a:extLst>
          </p:cNvPr>
          <p:cNvSpPr/>
          <p:nvPr/>
        </p:nvSpPr>
        <p:spPr>
          <a:xfrm>
            <a:off x="7553156" y="3877347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398"/>
            <a:ext cx="8229600" cy="586042"/>
          </a:xfrm>
        </p:spPr>
        <p:txBody>
          <a:bodyPr>
            <a:normAutofit fontScale="90000"/>
          </a:bodyPr>
          <a:lstStyle/>
          <a:p>
            <a:r>
              <a:rPr lang="en-US" dirty="0"/>
              <a:t>Areas that Flooded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5CF5C5-2625-476B-877A-7CE6C1891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902" y="1447800"/>
            <a:ext cx="7376196" cy="47911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758537-E4F2-443E-BCC3-416457BD2A72}"/>
              </a:ext>
            </a:extLst>
          </p:cNvPr>
          <p:cNvSpPr/>
          <p:nvPr/>
        </p:nvSpPr>
        <p:spPr>
          <a:xfrm>
            <a:off x="7848600" y="18039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3111884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398"/>
            <a:ext cx="8229600" cy="586042"/>
          </a:xfrm>
        </p:spPr>
        <p:txBody>
          <a:bodyPr>
            <a:normAutofit fontScale="90000"/>
          </a:bodyPr>
          <a:lstStyle/>
          <a:p>
            <a:r>
              <a:rPr lang="en-US" dirty="0"/>
              <a:t>Areas that Flooded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732095-7F3A-4130-90B4-4DB6918D1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24000"/>
            <a:ext cx="8229600" cy="44572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29619C-FC3E-408E-A1A9-B00704813638}"/>
              </a:ext>
            </a:extLst>
          </p:cNvPr>
          <p:cNvSpPr/>
          <p:nvPr/>
        </p:nvSpPr>
        <p:spPr>
          <a:xfrm>
            <a:off x="7848600" y="18039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2639032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398"/>
            <a:ext cx="8229600" cy="586042"/>
          </a:xfrm>
        </p:spPr>
        <p:txBody>
          <a:bodyPr>
            <a:normAutofit fontScale="90000"/>
          </a:bodyPr>
          <a:lstStyle/>
          <a:p>
            <a:r>
              <a:rPr lang="en-US" dirty="0"/>
              <a:t>Areas that Flooded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980C6F1-7029-4A8E-A91C-175099536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" y="1371600"/>
            <a:ext cx="8000999" cy="48068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4DE279-1205-405B-A423-9266A3ADFA6F}"/>
              </a:ext>
            </a:extLst>
          </p:cNvPr>
          <p:cNvSpPr/>
          <p:nvPr/>
        </p:nvSpPr>
        <p:spPr>
          <a:xfrm>
            <a:off x="7848600" y="18039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324919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Main Focus of the Study?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Obtain public input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Interview many of those directly affected in photos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Interview Town personnel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Held (2) open houses to gather and give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Setup plan expectations to decrease upstream flooding while also benefitting those downstream (Consistent messaging)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potential funding mechanisms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927B67-84BB-46B7-A391-41AF54A3E3F1}"/>
              </a:ext>
            </a:extLst>
          </p:cNvPr>
          <p:cNvSpPr/>
          <p:nvPr/>
        </p:nvSpPr>
        <p:spPr>
          <a:xfrm>
            <a:off x="7848600" y="676870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3697263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 the Original Plan?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Purchase critical frequently flooded home to reduce overall plan costs (County)</a:t>
            </a:r>
          </a:p>
          <a:p>
            <a:pPr lvl="1"/>
            <a:r>
              <a:rPr lang="en-US" dirty="0"/>
              <a:t>This saved $800,000 for the plan</a:t>
            </a:r>
          </a:p>
          <a:p>
            <a:r>
              <a:rPr lang="en-US" dirty="0"/>
              <a:t>Large regional detention basin as primary outlet for town (TBD)</a:t>
            </a:r>
          </a:p>
          <a:p>
            <a:r>
              <a:rPr lang="en-US" dirty="0"/>
              <a:t>Improved conveyance in critical areas (Town and County)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7554C-488B-4918-B758-C6CF6E68A5AC}"/>
              </a:ext>
            </a:extLst>
          </p:cNvPr>
          <p:cNvSpPr/>
          <p:nvPr/>
        </p:nvSpPr>
        <p:spPr>
          <a:xfrm>
            <a:off x="7848600" y="18039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of the Original Plan?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7909C6-D3D8-428C-9649-0E040404C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2290" y="1186594"/>
            <a:ext cx="6553200" cy="567140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7554C-488B-4918-B758-C6CF6E68A5AC}"/>
              </a:ext>
            </a:extLst>
          </p:cNvPr>
          <p:cNvSpPr/>
          <p:nvPr/>
        </p:nvSpPr>
        <p:spPr>
          <a:xfrm>
            <a:off x="7848600" y="18039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1928857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Has the Plan Been Implemented?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County ran bimonthly meetings with Town for over a year prior to real momentum starting</a:t>
            </a:r>
          </a:p>
          <a:p>
            <a:pPr lvl="1"/>
            <a:r>
              <a:rPr lang="en-US" dirty="0"/>
              <a:t>Planning for 20-year execution of plan</a:t>
            </a:r>
          </a:p>
          <a:p>
            <a:r>
              <a:rPr lang="en-US" dirty="0"/>
              <a:t>Both parties looked for funding mechanisms for projects as appropriate</a:t>
            </a:r>
          </a:p>
          <a:p>
            <a:pPr lvl="1"/>
            <a:r>
              <a:rPr lang="en-US" dirty="0"/>
              <a:t>County worked on regulated drain reconstruction assessments and looked for various assistance programs</a:t>
            </a:r>
          </a:p>
          <a:p>
            <a:pPr lvl="1"/>
            <a:r>
              <a:rPr lang="en-US" dirty="0"/>
              <a:t>Town implemented storm water utility fee to pay for interior work</a:t>
            </a:r>
          </a:p>
          <a:p>
            <a:pPr lvl="2"/>
            <a:r>
              <a:rPr lang="en-US" dirty="0"/>
              <a:t>This was also critical to assist in funding adequate outlet outside their jurisdiction (Project 1)</a:t>
            </a:r>
          </a:p>
          <a:p>
            <a:r>
              <a:rPr lang="en-US" dirty="0"/>
              <a:t>Decided to complete smaller project with visible impact first</a:t>
            </a:r>
          </a:p>
          <a:p>
            <a:r>
              <a:rPr lang="en-US" dirty="0"/>
              <a:t>Construction plans were being completed in preparation for funding opportunities</a:t>
            </a:r>
          </a:p>
          <a:p>
            <a:pPr lvl="1"/>
            <a:r>
              <a:rPr lang="en-US" dirty="0"/>
              <a:t>Close coordination between county and town to ensure projects match up and are in the proper order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4F87FF-5AC7-457F-BD6F-8EE3CAB3BBEE}"/>
              </a:ext>
            </a:extLst>
          </p:cNvPr>
          <p:cNvSpPr/>
          <p:nvPr/>
        </p:nvSpPr>
        <p:spPr>
          <a:xfrm>
            <a:off x="7848600" y="18039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Angel Investors Found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Town of Sheridan</a:t>
            </a:r>
          </a:p>
          <a:p>
            <a:pPr lvl="1"/>
            <a:r>
              <a:rPr lang="en-US" dirty="0"/>
              <a:t>OCRA CDBG storm water grant $500,000</a:t>
            </a:r>
          </a:p>
          <a:p>
            <a:r>
              <a:rPr lang="en-US" dirty="0"/>
              <a:t>Hamilton County</a:t>
            </a:r>
          </a:p>
          <a:p>
            <a:pPr lvl="1"/>
            <a:r>
              <a:rPr lang="en-US" dirty="0"/>
              <a:t>USDA Rural Development Storm Water Capacity Fee ($3,000,000 +/-)</a:t>
            </a:r>
          </a:p>
          <a:p>
            <a:pPr lvl="2"/>
            <a:r>
              <a:rPr lang="en-US" dirty="0"/>
              <a:t>First of its kind in the nation</a:t>
            </a:r>
          </a:p>
          <a:p>
            <a:pPr lvl="2"/>
            <a:r>
              <a:rPr lang="en-US" dirty="0"/>
              <a:t>Includes engineering fees</a:t>
            </a:r>
          </a:p>
          <a:p>
            <a:pPr lvl="2"/>
            <a:r>
              <a:rPr lang="en-US" dirty="0"/>
              <a:t>Includes property acquisition costs</a:t>
            </a:r>
          </a:p>
          <a:p>
            <a:pPr lvl="2"/>
            <a:r>
              <a:rPr lang="en-US" dirty="0"/>
              <a:t>County performs work and Town pays for work</a:t>
            </a:r>
          </a:p>
          <a:p>
            <a:pPr lvl="2"/>
            <a:r>
              <a:rPr lang="en-US" dirty="0"/>
              <a:t>40-Year loan at low interest rate</a:t>
            </a:r>
          </a:p>
          <a:p>
            <a:pPr lvl="2"/>
            <a:r>
              <a:rPr lang="en-US" dirty="0"/>
              <a:t>Town to pay back through storm water utility fee</a:t>
            </a:r>
          </a:p>
          <a:p>
            <a:pPr lvl="2"/>
            <a:r>
              <a:rPr lang="en-US" dirty="0"/>
              <a:t>Can roll in other storm water bonds</a:t>
            </a:r>
          </a:p>
          <a:p>
            <a:pPr lvl="1"/>
            <a:r>
              <a:rPr lang="en-US" dirty="0"/>
              <a:t>INDOT and County Highway Department</a:t>
            </a:r>
          </a:p>
          <a:p>
            <a:pPr lvl="2"/>
            <a:r>
              <a:rPr lang="en-US" dirty="0"/>
              <a:t>Per IC 36-9-27 pays for work crossing ROW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7E30DF-58E4-48E1-8281-C28993C9A35F}"/>
              </a:ext>
            </a:extLst>
          </p:cNvPr>
          <p:cNvSpPr/>
          <p:nvPr/>
        </p:nvSpPr>
        <p:spPr>
          <a:xfrm>
            <a:off x="7848600" y="18039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Storm Water Capacity Fee Explained -1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6CC7F1-787B-476E-A51F-3A857F6FCE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F66B43C-B6DE-4BBA-8FE2-B4B33C6A6E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Community ‘A’ can purchase “capacity” from Community ‘B’ for increase storm sewer</a:t>
            </a:r>
          </a:p>
          <a:p>
            <a:r>
              <a:rPr lang="en-US" dirty="0"/>
              <a:t>Community ‘B’ can perform the project and is paid for it by Community ‘A’</a:t>
            </a:r>
          </a:p>
          <a:p>
            <a:r>
              <a:rPr lang="en-US" dirty="0"/>
              <a:t>Community ‘A’ takes out the loan with USDA</a:t>
            </a:r>
          </a:p>
          <a:p>
            <a:r>
              <a:rPr lang="en-US" dirty="0"/>
              <a:t>Work benefitting impacted community is outside of its jurisdiction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7E30DF-58E4-48E1-8281-C28993C9A35F}"/>
              </a:ext>
            </a:extLst>
          </p:cNvPr>
          <p:cNvSpPr/>
          <p:nvPr/>
        </p:nvSpPr>
        <p:spPr>
          <a:xfrm>
            <a:off x="7848600" y="18039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9C3AD4-DF11-4142-BB54-8AFB22C749E1}"/>
              </a:ext>
            </a:extLst>
          </p:cNvPr>
          <p:cNvSpPr/>
          <p:nvPr/>
        </p:nvSpPr>
        <p:spPr>
          <a:xfrm>
            <a:off x="560614" y="1708662"/>
            <a:ext cx="19050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Community ‘A’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8CF66E98-E639-4242-88E9-B11125BDA1E9}"/>
              </a:ext>
            </a:extLst>
          </p:cNvPr>
          <p:cNvCxnSpPr/>
          <p:nvPr/>
        </p:nvCxnSpPr>
        <p:spPr>
          <a:xfrm rot="16200000" flipH="1">
            <a:off x="751114" y="2523843"/>
            <a:ext cx="1524000" cy="99060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C0FE9FDE-478C-47F1-AF41-297DE7AF51EE}"/>
              </a:ext>
            </a:extLst>
          </p:cNvPr>
          <p:cNvSpPr/>
          <p:nvPr/>
        </p:nvSpPr>
        <p:spPr>
          <a:xfrm>
            <a:off x="357674" y="3367881"/>
            <a:ext cx="22860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Community ‘B’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85BAD6-754B-4DBD-AC73-474B8E53938F}"/>
              </a:ext>
            </a:extLst>
          </p:cNvPr>
          <p:cNvSpPr/>
          <p:nvPr/>
        </p:nvSpPr>
        <p:spPr>
          <a:xfrm>
            <a:off x="457200" y="4545679"/>
            <a:ext cx="38068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Undersized Outlet Managed by Community ‘B’ and impacting Community ‘A’ </a:t>
            </a:r>
          </a:p>
        </p:txBody>
      </p:sp>
    </p:spTree>
    <p:extLst>
      <p:ext uri="{BB962C8B-B14F-4D97-AF65-F5344CB8AC3E}">
        <p14:creationId xmlns:p14="http://schemas.microsoft.com/office/powerpoint/2010/main" val="1663011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Storm Water Capacity Fee Explained -2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6CC7F1-787B-476E-A51F-3A857F6FCE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F66B43C-B6DE-4BBA-8FE2-B4B33C6A6E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Community ‘B’ can purchase regional detention “capacity” from Community ‘A’</a:t>
            </a:r>
          </a:p>
          <a:p>
            <a:r>
              <a:rPr lang="en-US" dirty="0"/>
              <a:t>Community ‘A’ can perform the project and is paid for it by Community ‘B’</a:t>
            </a:r>
          </a:p>
          <a:p>
            <a:r>
              <a:rPr lang="en-US" dirty="0"/>
              <a:t>Community ‘B’ takes out the loan with USDA</a:t>
            </a:r>
          </a:p>
          <a:p>
            <a:r>
              <a:rPr lang="en-US" dirty="0"/>
              <a:t>Work benefitting impacted community is outside of its jurisdiction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7E30DF-58E4-48E1-8281-C28993C9A35F}"/>
              </a:ext>
            </a:extLst>
          </p:cNvPr>
          <p:cNvSpPr/>
          <p:nvPr/>
        </p:nvSpPr>
        <p:spPr>
          <a:xfrm>
            <a:off x="7848600" y="18039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9C3AD4-DF11-4142-BB54-8AFB22C749E1}"/>
              </a:ext>
            </a:extLst>
          </p:cNvPr>
          <p:cNvSpPr/>
          <p:nvPr/>
        </p:nvSpPr>
        <p:spPr>
          <a:xfrm>
            <a:off x="560614" y="1708662"/>
            <a:ext cx="19050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Community ‘A’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8CF66E98-E639-4242-88E9-B11125BDA1E9}"/>
              </a:ext>
            </a:extLst>
          </p:cNvPr>
          <p:cNvCxnSpPr/>
          <p:nvPr/>
        </p:nvCxnSpPr>
        <p:spPr>
          <a:xfrm rot="16200000" flipH="1">
            <a:off x="751114" y="2523843"/>
            <a:ext cx="1524000" cy="99060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C0FE9FDE-478C-47F1-AF41-297DE7AF51EE}"/>
              </a:ext>
            </a:extLst>
          </p:cNvPr>
          <p:cNvSpPr/>
          <p:nvPr/>
        </p:nvSpPr>
        <p:spPr>
          <a:xfrm>
            <a:off x="357674" y="3367881"/>
            <a:ext cx="22860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Community ‘B’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85BAD6-754B-4DBD-AC73-474B8E53938F}"/>
              </a:ext>
            </a:extLst>
          </p:cNvPr>
          <p:cNvSpPr/>
          <p:nvPr/>
        </p:nvSpPr>
        <p:spPr>
          <a:xfrm>
            <a:off x="457200" y="4545679"/>
            <a:ext cx="38068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Undersized Outlet Managed by Community ‘B’ and impacting Community ‘B’ </a:t>
            </a:r>
          </a:p>
        </p:txBody>
      </p:sp>
    </p:spTree>
    <p:extLst>
      <p:ext uri="{BB962C8B-B14F-4D97-AF65-F5344CB8AC3E}">
        <p14:creationId xmlns:p14="http://schemas.microsoft.com/office/powerpoint/2010/main" val="2152912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Information Covered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History of Watershed.</a:t>
            </a:r>
          </a:p>
          <a:p>
            <a:r>
              <a:rPr lang="en-US" dirty="0"/>
              <a:t>What triggered the plan and projects?</a:t>
            </a:r>
          </a:p>
          <a:p>
            <a:r>
              <a:rPr lang="en-US" dirty="0"/>
              <a:t>What was the main focus of the original study?</a:t>
            </a:r>
          </a:p>
          <a:p>
            <a:r>
              <a:rPr lang="en-US" dirty="0"/>
              <a:t>What was the original plan?</a:t>
            </a:r>
          </a:p>
          <a:p>
            <a:r>
              <a:rPr lang="en-US" dirty="0"/>
              <a:t>How has the plan been implemented?</a:t>
            </a:r>
          </a:p>
          <a:p>
            <a:r>
              <a:rPr lang="en-US" dirty="0"/>
              <a:t>How was participation from so many parties managed?</a:t>
            </a:r>
          </a:p>
          <a:p>
            <a:r>
              <a:rPr lang="en-US" dirty="0"/>
              <a:t>Lessons learned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4267200"/>
            <a:ext cx="82296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46B799-FAFE-47CD-B3EB-068475D340B3}"/>
              </a:ext>
            </a:extLst>
          </p:cNvPr>
          <p:cNvSpPr/>
          <p:nvPr/>
        </p:nvSpPr>
        <p:spPr>
          <a:xfrm>
            <a:off x="7848600" y="224135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is the Plan Right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A00FC6-8078-4000-AE95-F75285660FFB}"/>
              </a:ext>
            </a:extLst>
          </p:cNvPr>
          <p:cNvSpPr/>
          <p:nvPr/>
        </p:nvSpPr>
        <p:spPr>
          <a:xfrm>
            <a:off x="7848600" y="18039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D3DFA38-68DB-469D-8CF3-5FFDDA1AE1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17782"/>
              </p:ext>
            </p:extLst>
          </p:nvPr>
        </p:nvGraphicFramePr>
        <p:xfrm>
          <a:off x="457200" y="1103724"/>
          <a:ext cx="82296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3" name="Acrobat Document" r:id="rId3" imgW="24688800" imgH="16459200" progId="Acrobat.Document.DC">
                  <p:embed/>
                </p:oleObj>
              </mc:Choice>
              <mc:Fallback>
                <p:oleObj name="Acrobat Document" r:id="rId3" imgW="24688800" imgH="16459200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D3DFA38-68DB-469D-8CF3-5FFDDA1AE1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103724"/>
                        <a:ext cx="8229600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2433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is the Plan Right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A00FC6-8078-4000-AE95-F75285660FFB}"/>
              </a:ext>
            </a:extLst>
          </p:cNvPr>
          <p:cNvSpPr/>
          <p:nvPr/>
        </p:nvSpPr>
        <p:spPr>
          <a:xfrm>
            <a:off x="7848600" y="18039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8ACD3F9-4312-4DC1-90EE-329DB01189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569462"/>
              </p:ext>
            </p:extLst>
          </p:nvPr>
        </p:nvGraphicFramePr>
        <p:xfrm>
          <a:off x="533400" y="1154112"/>
          <a:ext cx="8077200" cy="538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7" name="Acrobat Document" r:id="rId3" imgW="24688800" imgH="16459200" progId="Acrobat.Document.DC">
                  <p:embed/>
                </p:oleObj>
              </mc:Choice>
              <mc:Fallback>
                <p:oleObj name="Acrobat Document" r:id="rId3" imgW="24688800" imgH="16459200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8ACD3F9-4312-4DC1-90EE-329DB01189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1154112"/>
                        <a:ext cx="8077200" cy="538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862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is the Plan Right Now?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1C071-DB6F-4902-A57A-4887A05A81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Completed or under construction projects</a:t>
            </a:r>
          </a:p>
          <a:p>
            <a:pPr lvl="1"/>
            <a:r>
              <a:rPr lang="en-US" dirty="0"/>
              <a:t>South Drive</a:t>
            </a:r>
          </a:p>
          <a:p>
            <a:pPr lvl="1"/>
            <a:r>
              <a:rPr lang="en-US" dirty="0"/>
              <a:t>Krause Phase 1</a:t>
            </a:r>
          </a:p>
          <a:p>
            <a:pPr lvl="1"/>
            <a:r>
              <a:rPr lang="en-US" dirty="0"/>
              <a:t>Krause Phase 2</a:t>
            </a:r>
          </a:p>
          <a:p>
            <a:pPr lvl="1"/>
            <a:r>
              <a:rPr lang="en-US" dirty="0"/>
              <a:t>Krause Phase 3</a:t>
            </a:r>
          </a:p>
          <a:p>
            <a:pPr lvl="1"/>
            <a:r>
              <a:rPr lang="en-US" dirty="0"/>
              <a:t>Grassed Waterway</a:t>
            </a:r>
          </a:p>
          <a:p>
            <a:pPr lvl="1"/>
            <a:r>
              <a:rPr lang="en-US" dirty="0"/>
              <a:t>Moore Property Acquisition</a:t>
            </a:r>
          </a:p>
          <a:p>
            <a:pPr lvl="1"/>
            <a:r>
              <a:rPr lang="en-US" dirty="0"/>
              <a:t>Town storm sewer project</a:t>
            </a:r>
          </a:p>
          <a:p>
            <a:r>
              <a:rPr lang="en-US" dirty="0"/>
              <a:t>$3,750,000 +/- spent or under contract</a:t>
            </a:r>
          </a:p>
          <a:p>
            <a:pPr lvl="1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E75BF3-7299-4411-A4D9-B54B9E0944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Future Projects</a:t>
            </a:r>
          </a:p>
          <a:p>
            <a:pPr lvl="1"/>
            <a:r>
              <a:rPr lang="en-US" dirty="0"/>
              <a:t>2-Stage Ditch</a:t>
            </a:r>
          </a:p>
          <a:p>
            <a:pPr lvl="1"/>
            <a:r>
              <a:rPr lang="en-US" dirty="0"/>
              <a:t>Streambank stabilization</a:t>
            </a:r>
          </a:p>
          <a:p>
            <a:pPr lvl="1"/>
            <a:r>
              <a:rPr lang="en-US" dirty="0"/>
              <a:t>Swan Property detention and Bridge upgrade</a:t>
            </a:r>
          </a:p>
          <a:p>
            <a:r>
              <a:rPr lang="en-US" dirty="0"/>
              <a:t>Over $2,000,000 remaining in plan</a:t>
            </a:r>
          </a:p>
          <a:p>
            <a:pPr lvl="1"/>
            <a:r>
              <a:rPr lang="en-US" dirty="0"/>
              <a:t>40% higher than estimates 6 years ago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A00FC6-8078-4000-AE95-F75285660FFB}"/>
              </a:ext>
            </a:extLst>
          </p:cNvPr>
          <p:cNvSpPr/>
          <p:nvPr/>
        </p:nvSpPr>
        <p:spPr>
          <a:xfrm>
            <a:off x="7848600" y="18039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2194584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Is Participation from so many Parties Managed?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County is in charge of regulated drains and has authority over any work discharging into them</a:t>
            </a:r>
          </a:p>
          <a:p>
            <a:pPr lvl="1"/>
            <a:r>
              <a:rPr lang="en-US" dirty="0"/>
              <a:t>All storm water from Sheridan discharges to a regulated drain</a:t>
            </a:r>
          </a:p>
          <a:p>
            <a:r>
              <a:rPr lang="en-US" dirty="0"/>
              <a:t>County keeps all parties informed via e-mail and calls special in person meetings when needed</a:t>
            </a:r>
          </a:p>
          <a:p>
            <a:r>
              <a:rPr lang="en-US" dirty="0"/>
              <a:t>Very good leaders for all organizations involved</a:t>
            </a:r>
          </a:p>
          <a:p>
            <a:pPr lvl="1"/>
            <a:r>
              <a:rPr lang="en-US" dirty="0"/>
              <a:t>They WANT to find a solution instead of blame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7E598D-CBA8-4FAB-99E7-B6E87223BF45}"/>
              </a:ext>
            </a:extLst>
          </p:cNvPr>
          <p:cNvSpPr/>
          <p:nvPr/>
        </p:nvSpPr>
        <p:spPr>
          <a:xfrm>
            <a:off x="7663293" y="180394"/>
            <a:ext cx="1504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Kent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Educate, Educate, Educate</a:t>
            </a:r>
          </a:p>
          <a:p>
            <a:r>
              <a:rPr lang="en-US" dirty="0"/>
              <a:t>Communicate, Communicate, Communicate</a:t>
            </a:r>
          </a:p>
          <a:p>
            <a:r>
              <a:rPr lang="en-US" dirty="0"/>
              <a:t>Trust each other</a:t>
            </a:r>
          </a:p>
          <a:p>
            <a:r>
              <a:rPr lang="en-US" dirty="0"/>
              <a:t>Follow through</a:t>
            </a:r>
          </a:p>
          <a:p>
            <a:r>
              <a:rPr lang="en-US" dirty="0"/>
              <a:t>You should have only one primary advocate in each organization</a:t>
            </a:r>
          </a:p>
          <a:p>
            <a:pPr lvl="1"/>
            <a:r>
              <a:rPr lang="en-US" dirty="0"/>
              <a:t>They can inform others and keep them on task</a:t>
            </a:r>
          </a:p>
          <a:p>
            <a:r>
              <a:rPr lang="en-US" dirty="0"/>
              <a:t>Eminent domain</a:t>
            </a:r>
          </a:p>
          <a:p>
            <a:pPr lvl="1"/>
            <a:r>
              <a:rPr lang="en-US" dirty="0"/>
              <a:t>Easements are ok for pipe, but ditches, detention and spoils need to be full takes</a:t>
            </a:r>
          </a:p>
          <a:p>
            <a:r>
              <a:rPr lang="en-US" dirty="0"/>
              <a:t>Follow the plan</a:t>
            </a:r>
          </a:p>
          <a:p>
            <a:pPr lvl="1"/>
            <a:r>
              <a:rPr lang="en-US" dirty="0"/>
              <a:t>Be flexible, but strategic with implementation</a:t>
            </a:r>
          </a:p>
          <a:p>
            <a:r>
              <a:rPr lang="en-US" dirty="0"/>
              <a:t>The longer you wait the more expensive it becomes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836878-E690-403D-955B-4E271FDF6771}"/>
              </a:ext>
            </a:extLst>
          </p:cNvPr>
          <p:cNvSpPr/>
          <p:nvPr/>
        </p:nvSpPr>
        <p:spPr>
          <a:xfrm>
            <a:off x="7663293" y="180394"/>
            <a:ext cx="1504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Kent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196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EBAD6-0E05-41F1-933D-8FBCC0E2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7322"/>
            <a:ext cx="8229600" cy="799322"/>
          </a:xfrm>
        </p:spPr>
        <p:txBody>
          <a:bodyPr/>
          <a:lstStyle/>
          <a:p>
            <a:r>
              <a:rPr lang="en-US" dirty="0"/>
              <a:t>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A0BC0-AF55-4AED-BB3B-1E493D506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D98AB2-17EF-44E2-B39F-111AA87D58DF}"/>
              </a:ext>
            </a:extLst>
          </p:cNvPr>
          <p:cNvSpPr/>
          <p:nvPr/>
        </p:nvSpPr>
        <p:spPr>
          <a:xfrm>
            <a:off x="7848600" y="224135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931206-8A7E-4745-9539-7CEE7F812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736304"/>
            <a:ext cx="7086600" cy="611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49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EBAD6-0E05-41F1-933D-8FBCC0E2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7322"/>
            <a:ext cx="8229600" cy="799322"/>
          </a:xfrm>
        </p:spPr>
        <p:txBody>
          <a:bodyPr/>
          <a:lstStyle/>
          <a:p>
            <a:r>
              <a:rPr lang="en-US" dirty="0"/>
              <a:t>Watershed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B55D52-A14D-4756-ABB7-F443B8B2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642935"/>
            <a:ext cx="5715000" cy="62150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A0BC0-AF55-4AED-BB3B-1E493D506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D98AB2-17EF-44E2-B39F-111AA87D58DF}"/>
              </a:ext>
            </a:extLst>
          </p:cNvPr>
          <p:cNvSpPr/>
          <p:nvPr/>
        </p:nvSpPr>
        <p:spPr>
          <a:xfrm>
            <a:off x="7848600" y="224135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4210676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EBAD6-0E05-41F1-933D-8FBCC0E2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Watershed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5D29B-B7D9-4DF2-AE0E-6BDA43961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Town of Sheridan started as early as 1860+/-</a:t>
            </a:r>
          </a:p>
          <a:p>
            <a:r>
              <a:rPr lang="en-US" dirty="0"/>
              <a:t>Court Drain petitioned in 1877</a:t>
            </a:r>
          </a:p>
          <a:p>
            <a:pPr lvl="1"/>
            <a:r>
              <a:rPr lang="en-US" dirty="0"/>
              <a:t>West Cicero Ditch</a:t>
            </a:r>
          </a:p>
          <a:p>
            <a:r>
              <a:rPr lang="en-US" dirty="0"/>
              <a:t>New Court Drain 1892</a:t>
            </a:r>
          </a:p>
          <a:p>
            <a:pPr lvl="1"/>
            <a:r>
              <a:rPr lang="en-US" dirty="0"/>
              <a:t>Symons Open Drain</a:t>
            </a:r>
          </a:p>
          <a:p>
            <a:r>
              <a:rPr lang="en-US" dirty="0"/>
              <a:t>Portion of Drain Tiled 1919</a:t>
            </a:r>
          </a:p>
          <a:p>
            <a:pPr lvl="1"/>
            <a:r>
              <a:rPr lang="en-US" dirty="0"/>
              <a:t>William Krause Drain</a:t>
            </a:r>
          </a:p>
          <a:p>
            <a:r>
              <a:rPr lang="en-US" dirty="0"/>
              <a:t>No detailed hydraulic modelling completed </a:t>
            </a:r>
          </a:p>
          <a:p>
            <a:pPr lvl="1"/>
            <a:r>
              <a:rPr lang="en-US" dirty="0"/>
              <a:t>(FEMA Approximated Zone A)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A0BC0-AF55-4AED-BB3B-1E493D506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40B699-EE31-42E2-8E3E-E402636A87F8}"/>
              </a:ext>
            </a:extLst>
          </p:cNvPr>
          <p:cNvSpPr/>
          <p:nvPr/>
        </p:nvSpPr>
        <p:spPr>
          <a:xfrm>
            <a:off x="7848600" y="224135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1661268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398"/>
            <a:ext cx="8229600" cy="586042"/>
          </a:xfrm>
        </p:spPr>
        <p:txBody>
          <a:bodyPr>
            <a:normAutofit fontScale="90000"/>
          </a:bodyPr>
          <a:lstStyle/>
          <a:p>
            <a:r>
              <a:rPr lang="en-US" dirty="0"/>
              <a:t>Houston We Have a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CAE20-9508-4B71-B662-52419A321EA2}"/>
              </a:ext>
            </a:extLst>
          </p:cNvPr>
          <p:cNvSpPr/>
          <p:nvPr/>
        </p:nvSpPr>
        <p:spPr>
          <a:xfrm>
            <a:off x="7848600" y="18039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D9C2EA4-AC60-4596-A026-495D30C23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09071"/>
            <a:ext cx="8229600" cy="43516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Triggered this Project?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June 2011</a:t>
            </a:r>
          </a:p>
          <a:p>
            <a:pPr lvl="1"/>
            <a:r>
              <a:rPr lang="en-US" dirty="0"/>
              <a:t>Town of Sheridan received 6” of rain in 3-hours</a:t>
            </a:r>
          </a:p>
          <a:p>
            <a:pPr lvl="1"/>
            <a:r>
              <a:rPr lang="en-US" dirty="0"/>
              <a:t>Several dozen structures flooded</a:t>
            </a:r>
          </a:p>
          <a:p>
            <a:pPr lvl="1"/>
            <a:r>
              <a:rPr lang="en-US" dirty="0"/>
              <a:t>Areas all throughout town and downstream of town</a:t>
            </a:r>
          </a:p>
          <a:p>
            <a:pPr lvl="1"/>
            <a:r>
              <a:rPr lang="en-US" dirty="0"/>
              <a:t>Residents within the watershed petitioned Hamilton County Drainage Board for assistance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6403CE-8C0F-4B86-B10B-A127F4657F93}"/>
              </a:ext>
            </a:extLst>
          </p:cNvPr>
          <p:cNvSpPr/>
          <p:nvPr/>
        </p:nvSpPr>
        <p:spPr>
          <a:xfrm>
            <a:off x="7848600" y="18039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398"/>
            <a:ext cx="8229600" cy="586042"/>
          </a:xfrm>
        </p:spPr>
        <p:txBody>
          <a:bodyPr>
            <a:normAutofit fontScale="90000"/>
          </a:bodyPr>
          <a:lstStyle/>
          <a:p>
            <a:r>
              <a:rPr lang="en-US" dirty="0"/>
              <a:t>Areas that Flooded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7CDFCD-E55A-4655-905C-6F3A5F180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758706"/>
            <a:ext cx="8382000" cy="578020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CAE20-9508-4B71-B662-52419A321EA2}"/>
              </a:ext>
            </a:extLst>
          </p:cNvPr>
          <p:cNvSpPr/>
          <p:nvPr/>
        </p:nvSpPr>
        <p:spPr>
          <a:xfrm>
            <a:off x="7848600" y="18039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784884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398"/>
            <a:ext cx="8229600" cy="586042"/>
          </a:xfrm>
        </p:spPr>
        <p:txBody>
          <a:bodyPr>
            <a:normAutofit fontScale="90000"/>
          </a:bodyPr>
          <a:lstStyle/>
          <a:p>
            <a:r>
              <a:rPr lang="en-US" dirty="0"/>
              <a:t>Areas that Flooded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1A7C-B5AF-4372-9148-3ADFEC6AEB5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D65C68-8A98-46C1-8D0E-E6F9B75C2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39" y="990600"/>
            <a:ext cx="8107322" cy="45753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63D8EA-04AB-438D-BC34-7284421D6C08}"/>
              </a:ext>
            </a:extLst>
          </p:cNvPr>
          <p:cNvSpPr/>
          <p:nvPr/>
        </p:nvSpPr>
        <p:spPr>
          <a:xfrm>
            <a:off x="7848600" y="18039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1851591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1999</TotalTime>
  <Words>941</Words>
  <Application>Microsoft Office PowerPoint</Application>
  <PresentationFormat>On-screen Show (4:3)</PresentationFormat>
  <Paragraphs>177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Collaborative Watershed Improvements (Symons and Krause Drain Case Study)</vt:lpstr>
      <vt:lpstr>Information Covered Today</vt:lpstr>
      <vt:lpstr>Location</vt:lpstr>
      <vt:lpstr>Watershed</vt:lpstr>
      <vt:lpstr>History of Watershed</vt:lpstr>
      <vt:lpstr>Houston We Have a Problem</vt:lpstr>
      <vt:lpstr>What Triggered this Project?</vt:lpstr>
      <vt:lpstr>Areas that Flooded</vt:lpstr>
      <vt:lpstr>Areas that Flooded</vt:lpstr>
      <vt:lpstr>Areas that Flooded</vt:lpstr>
      <vt:lpstr>Areas that Flooded</vt:lpstr>
      <vt:lpstr>Areas that Flooded</vt:lpstr>
      <vt:lpstr>What is the Main Focus of the Study?  </vt:lpstr>
      <vt:lpstr>What was the Original Plan?</vt:lpstr>
      <vt:lpstr>Map of the Original Plan?</vt:lpstr>
      <vt:lpstr>How Has the Plan Been Implemented?</vt:lpstr>
      <vt:lpstr>Angel Investors Found</vt:lpstr>
      <vt:lpstr>Storm Water Capacity Fee Explained -1</vt:lpstr>
      <vt:lpstr>Storm Water Capacity Fee Explained -2</vt:lpstr>
      <vt:lpstr>Where is the Plan Right Now?</vt:lpstr>
      <vt:lpstr>Where is the Plan Right Now?</vt:lpstr>
      <vt:lpstr>Where is the Plan Right Now?</vt:lpstr>
      <vt:lpstr>How Is Participation from so many Parties Managed?</vt:lpstr>
      <vt:lpstr>Lessons Learned</vt:lpstr>
      <vt:lpstr>Questions?</vt:lpstr>
    </vt:vector>
  </TitlesOfParts>
  <Company>Banning Engineering P.C.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Joseph Miller</dc:creator>
  <cp:lastModifiedBy>Joseph L. Miller</cp:lastModifiedBy>
  <cp:revision>110</cp:revision>
  <cp:lastPrinted>2018-09-27T19:06:53Z</cp:lastPrinted>
  <dcterms:created xsi:type="dcterms:W3CDTF">2015-09-15T15:25:21Z</dcterms:created>
  <dcterms:modified xsi:type="dcterms:W3CDTF">2020-08-19T15:11:18Z</dcterms:modified>
</cp:coreProperties>
</file>