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
  </p:handoutMasterIdLst>
  <p:sldIdLst>
    <p:sldId id="272" r:id="rId2"/>
    <p:sldId id="259" r:id="rId3"/>
    <p:sldId id="273" r:id="rId4"/>
    <p:sldId id="274" r:id="rId5"/>
    <p:sldId id="275" r:id="rId6"/>
    <p:sldId id="276" r:id="rId7"/>
    <p:sldId id="277" r:id="rId8"/>
  </p:sldIdLst>
  <p:sldSz cx="15544800" cy="10058400"/>
  <p:notesSz cx="15087600" cy="96012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100"/>
    <a:srgbClr val="BEBC7D"/>
    <a:srgbClr val="E8E7D0"/>
    <a:srgbClr val="FFFF00"/>
    <a:srgbClr val="EFEEDD"/>
    <a:srgbClr val="ECF4F2"/>
    <a:srgbClr val="DFEDE9"/>
    <a:srgbClr val="9DC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44" autoAdjust="0"/>
    <p:restoredTop sz="94660"/>
  </p:normalViewPr>
  <p:slideViewPr>
    <p:cSldViewPr snapToGrid="0">
      <p:cViewPr>
        <p:scale>
          <a:sx n="42" d="100"/>
          <a:sy n="42" d="100"/>
        </p:scale>
        <p:origin x="-272" y="-48"/>
      </p:cViewPr>
      <p:guideLst>
        <p:guide orient="horz" pos="3168"/>
        <p:guide pos="4896"/>
      </p:guideLst>
    </p:cSldViewPr>
  </p:slideViewPr>
  <p:notesTextViewPr>
    <p:cViewPr>
      <p:scale>
        <a:sx n="3" d="2"/>
        <a:sy n="3" d="2"/>
      </p:scale>
      <p:origin x="0" y="0"/>
    </p:cViewPr>
  </p:notesTextViewPr>
  <p:notesViewPr>
    <p:cSldViewPr snapToGrid="0">
      <p:cViewPr varScale="1">
        <p:scale>
          <a:sx n="100" d="100"/>
          <a:sy n="100" d="100"/>
        </p:scale>
        <p:origin x="82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9D0440C-6BC4-482B-B909-E36E7B7FF419}"/>
              </a:ext>
            </a:extLst>
          </p:cNvPr>
          <p:cNvSpPr>
            <a:spLocks noGrp="1"/>
          </p:cNvSpPr>
          <p:nvPr>
            <p:ph type="hdr" sz="quarter"/>
          </p:nvPr>
        </p:nvSpPr>
        <p:spPr>
          <a:xfrm>
            <a:off x="0" y="0"/>
            <a:ext cx="6537960" cy="482283"/>
          </a:xfrm>
          <a:prstGeom prst="rect">
            <a:avLst/>
          </a:prstGeom>
        </p:spPr>
        <p:txBody>
          <a:bodyPr vert="horz" lIns="141074" tIns="70537" rIns="141074" bIns="70537" rtlCol="0"/>
          <a:lstStyle>
            <a:lvl1pPr algn="l">
              <a:defRPr sz="1900"/>
            </a:lvl1pPr>
          </a:lstStyle>
          <a:p>
            <a:endParaRPr lang="en-US" dirty="0"/>
          </a:p>
        </p:txBody>
      </p:sp>
      <p:sp>
        <p:nvSpPr>
          <p:cNvPr id="3" name="Date Placeholder 2">
            <a:extLst>
              <a:ext uri="{FF2B5EF4-FFF2-40B4-BE49-F238E27FC236}">
                <a16:creationId xmlns:a16="http://schemas.microsoft.com/office/drawing/2014/main" xmlns="" id="{88BF89F1-4F89-4036-98BC-3A9848AB1DF1}"/>
              </a:ext>
            </a:extLst>
          </p:cNvPr>
          <p:cNvSpPr>
            <a:spLocks noGrp="1"/>
          </p:cNvSpPr>
          <p:nvPr>
            <p:ph type="dt" sz="quarter" idx="1"/>
          </p:nvPr>
        </p:nvSpPr>
        <p:spPr>
          <a:xfrm>
            <a:off x="8547021" y="0"/>
            <a:ext cx="6537960" cy="482283"/>
          </a:xfrm>
          <a:prstGeom prst="rect">
            <a:avLst/>
          </a:prstGeom>
        </p:spPr>
        <p:txBody>
          <a:bodyPr vert="horz" lIns="141074" tIns="70537" rIns="141074" bIns="70537" rtlCol="0"/>
          <a:lstStyle>
            <a:lvl1pPr algn="r">
              <a:defRPr sz="1900"/>
            </a:lvl1pPr>
          </a:lstStyle>
          <a:p>
            <a:fld id="{18611408-F6CA-4CD5-8FEE-C8DC9CC54904}" type="datetimeFigureOut">
              <a:rPr lang="en-US" smtClean="0"/>
              <a:t>1/31/2019</a:t>
            </a:fld>
            <a:endParaRPr lang="en-US" dirty="0"/>
          </a:p>
        </p:txBody>
      </p:sp>
      <p:sp>
        <p:nvSpPr>
          <p:cNvPr id="4" name="Footer Placeholder 3">
            <a:extLst>
              <a:ext uri="{FF2B5EF4-FFF2-40B4-BE49-F238E27FC236}">
                <a16:creationId xmlns:a16="http://schemas.microsoft.com/office/drawing/2014/main" xmlns="" id="{AB85A6E0-866B-4F9A-AE0A-02E50BDCE59E}"/>
              </a:ext>
            </a:extLst>
          </p:cNvPr>
          <p:cNvSpPr>
            <a:spLocks noGrp="1"/>
          </p:cNvSpPr>
          <p:nvPr>
            <p:ph type="ftr" sz="quarter" idx="2"/>
          </p:nvPr>
        </p:nvSpPr>
        <p:spPr>
          <a:xfrm>
            <a:off x="0" y="9118919"/>
            <a:ext cx="6537960" cy="482282"/>
          </a:xfrm>
          <a:prstGeom prst="rect">
            <a:avLst/>
          </a:prstGeom>
        </p:spPr>
        <p:txBody>
          <a:bodyPr vert="horz" lIns="141074" tIns="70537" rIns="141074" bIns="70537" rtlCol="0" anchor="b"/>
          <a:lstStyle>
            <a:lvl1pPr algn="l">
              <a:defRPr sz="1900"/>
            </a:lvl1pPr>
          </a:lstStyle>
          <a:p>
            <a:endParaRPr lang="en-US" dirty="0"/>
          </a:p>
        </p:txBody>
      </p:sp>
      <p:sp>
        <p:nvSpPr>
          <p:cNvPr id="5" name="Slide Number Placeholder 4">
            <a:extLst>
              <a:ext uri="{FF2B5EF4-FFF2-40B4-BE49-F238E27FC236}">
                <a16:creationId xmlns:a16="http://schemas.microsoft.com/office/drawing/2014/main" xmlns="" id="{2D4110D5-1BC3-42E3-ACD9-76EBCB2A1BFB}"/>
              </a:ext>
            </a:extLst>
          </p:cNvPr>
          <p:cNvSpPr>
            <a:spLocks noGrp="1"/>
          </p:cNvSpPr>
          <p:nvPr>
            <p:ph type="sldNum" sz="quarter" idx="3"/>
          </p:nvPr>
        </p:nvSpPr>
        <p:spPr>
          <a:xfrm>
            <a:off x="8547021" y="9118919"/>
            <a:ext cx="6537960" cy="482282"/>
          </a:xfrm>
          <a:prstGeom prst="rect">
            <a:avLst/>
          </a:prstGeom>
        </p:spPr>
        <p:txBody>
          <a:bodyPr vert="horz" lIns="141074" tIns="70537" rIns="141074" bIns="70537" rtlCol="0" anchor="b"/>
          <a:lstStyle>
            <a:lvl1pPr algn="r">
              <a:defRPr sz="1900"/>
            </a:lvl1pPr>
          </a:lstStyle>
          <a:p>
            <a:fld id="{C3A53E84-ABC1-4482-BCF0-80625A026B83}" type="slidenum">
              <a:rPr lang="en-US" smtClean="0"/>
              <a:t>‹#›</a:t>
            </a:fld>
            <a:endParaRPr lang="en-US" dirty="0"/>
          </a:p>
        </p:txBody>
      </p:sp>
    </p:spTree>
    <p:extLst>
      <p:ext uri="{BB962C8B-B14F-4D97-AF65-F5344CB8AC3E}">
        <p14:creationId xmlns:p14="http://schemas.microsoft.com/office/powerpoint/2010/main" val="483621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C3716DDB-C766-4808-A406-CD3F02B8E501}"/>
              </a:ext>
            </a:extLst>
          </p:cNvPr>
          <p:cNvGraphicFramePr>
            <a:graphicFrameLocks noGrp="1"/>
          </p:cNvGraphicFramePr>
          <p:nvPr userDrawn="1">
            <p:extLst>
              <p:ext uri="{D42A27DB-BD31-4B8C-83A1-F6EECF244321}">
                <p14:modId xmlns:p14="http://schemas.microsoft.com/office/powerpoint/2010/main" val="4005138246"/>
              </p:ext>
            </p:extLst>
          </p:nvPr>
        </p:nvGraphicFramePr>
        <p:xfrm>
          <a:off x="189186" y="220717"/>
          <a:ext cx="15182193" cy="9774832"/>
        </p:xfrm>
        <a:graphic>
          <a:graphicData uri="http://schemas.openxmlformats.org/drawingml/2006/table">
            <a:tbl>
              <a:tblPr firstRow="1" bandRow="1">
                <a:tableStyleId>{5C22544A-7EE6-4342-B048-85BDC9FD1C3A}</a:tableStyleId>
              </a:tblPr>
              <a:tblGrid>
                <a:gridCol w="4442639">
                  <a:extLst>
                    <a:ext uri="{9D8B030D-6E8A-4147-A177-3AD203B41FA5}">
                      <a16:colId xmlns:a16="http://schemas.microsoft.com/office/drawing/2014/main" xmlns="" val="404012191"/>
                    </a:ext>
                  </a:extLst>
                </a:gridCol>
                <a:gridCol w="5678823">
                  <a:extLst>
                    <a:ext uri="{9D8B030D-6E8A-4147-A177-3AD203B41FA5}">
                      <a16:colId xmlns:a16="http://schemas.microsoft.com/office/drawing/2014/main" xmlns="" val="2450079768"/>
                    </a:ext>
                  </a:extLst>
                </a:gridCol>
                <a:gridCol w="5060731">
                  <a:extLst>
                    <a:ext uri="{9D8B030D-6E8A-4147-A177-3AD203B41FA5}">
                      <a16:colId xmlns:a16="http://schemas.microsoft.com/office/drawing/2014/main" xmlns="" val="3806314848"/>
                    </a:ext>
                  </a:extLst>
                </a:gridCol>
              </a:tblGrid>
              <a:tr h="2636900">
                <a:tc>
                  <a:txBody>
                    <a:bodyPr/>
                    <a:lstStyle/>
                    <a:p>
                      <a:endParaRPr lang="en-US"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endParaRPr lang="en-US" dirty="0"/>
                    </a:p>
                  </a:txBody>
                  <a:tcPr>
                    <a:lnT w="38100" cap="flat" cmpd="sng" algn="ctr">
                      <a:solidFill>
                        <a:schemeClr val="tx1"/>
                      </a:solidFill>
                      <a:prstDash val="solid"/>
                      <a:round/>
                      <a:headEnd type="none" w="med" len="med"/>
                      <a:tailEnd type="none" w="med" len="med"/>
                    </a:lnT>
                    <a:noFill/>
                  </a:tcPr>
                </a:tc>
                <a:tc>
                  <a:txBody>
                    <a:bodyPr/>
                    <a:lstStyle/>
                    <a:p>
                      <a:pPr algn="r"/>
                      <a:r>
                        <a:rPr lang="en-US" sz="2800" i="1" dirty="0">
                          <a:solidFill>
                            <a:srgbClr val="2A1100"/>
                          </a:solidFill>
                          <a:latin typeface="Arial" panose="020B0604020202020204" pitchFamily="34" charset="0"/>
                          <a:cs typeface="Arial" panose="020B0604020202020204" pitchFamily="34" charset="0"/>
                        </a:rPr>
                        <a:t>November 2018</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3002527962"/>
                  </a:ext>
                </a:extLst>
              </a:tr>
              <a:tr h="1260560">
                <a:tc gridSpan="3">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4800" b="1" i="1" kern="1200" dirty="0">
                          <a:solidFill>
                            <a:srgbClr val="2A1100"/>
                          </a:solidFill>
                          <a:effectLst/>
                          <a:latin typeface="Arial" panose="020B0604020202020204" pitchFamily="34" charset="0"/>
                          <a:ea typeface="+mn-ea"/>
                          <a:cs typeface="Arial" panose="020B0604020202020204" pitchFamily="34" charset="0"/>
                        </a:rPr>
                        <a:t>Shop Posters for Municipal Activities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9DC9BE"/>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3225899989"/>
                  </a:ext>
                </a:extLst>
              </a:tr>
              <a:tr h="4643006">
                <a:tc gridSpan="3">
                  <a:txBody>
                    <a:bodyPr/>
                    <a:lstStyle/>
                    <a:p>
                      <a:endParaRPr lang="en-US"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BEBC7D"/>
                    </a:solidFill>
                  </a:tcPr>
                </a:tc>
                <a:tc hMerge="1">
                  <a:txBody>
                    <a:bodyPr/>
                    <a:lstStyle/>
                    <a:p>
                      <a:endParaRPr lang="en-US" dirty="0">
                        <a:solidFill>
                          <a:schemeClr val="bg1"/>
                        </a:solidFill>
                      </a:endParaRPr>
                    </a:p>
                  </a:txBody>
                  <a:tcPr>
                    <a:solidFill>
                      <a:srgbClr val="BEBC7D"/>
                    </a:solidFill>
                  </a:tcPr>
                </a:tc>
                <a:tc hMerge="1">
                  <a:txBody>
                    <a:bodyPr/>
                    <a:lstStyle/>
                    <a:p>
                      <a:endParaRPr lang="en-US" dirty="0"/>
                    </a:p>
                  </a:txBody>
                  <a:tcPr>
                    <a:lnR w="38100" cap="flat" cmpd="sng" algn="ctr">
                      <a:solidFill>
                        <a:schemeClr val="tx1"/>
                      </a:solidFill>
                      <a:prstDash val="solid"/>
                      <a:round/>
                      <a:headEnd type="none" w="med" len="med"/>
                      <a:tailEnd type="none" w="med" len="med"/>
                    </a:lnR>
                    <a:solidFill>
                      <a:srgbClr val="BEBC7D"/>
                    </a:solidFill>
                  </a:tcPr>
                </a:tc>
                <a:extLst>
                  <a:ext uri="{0D108BD9-81ED-4DB2-BD59-A6C34878D82A}">
                    <a16:rowId xmlns:a16="http://schemas.microsoft.com/office/drawing/2014/main" xmlns="" val="2684332700"/>
                  </a:ext>
                </a:extLst>
              </a:tr>
              <a:tr h="1234366">
                <a:tc gridSpan="3">
                  <a:txBody>
                    <a:bodyPr/>
                    <a:lstStyle/>
                    <a:p>
                      <a:pPr algn="ctr"/>
                      <a:r>
                        <a:rPr lang="en-US" sz="3600" b="1" i="1" kern="1200" dirty="0">
                          <a:solidFill>
                            <a:schemeClr val="bg1"/>
                          </a:solidFill>
                          <a:effectLst/>
                          <a:latin typeface="Arial" panose="020B0604020202020204" pitchFamily="34" charset="0"/>
                          <a:ea typeface="+mn-ea"/>
                          <a:cs typeface="Arial" panose="020B0604020202020204" pitchFamily="34" charset="0"/>
                        </a:rPr>
                        <a:t>Prepared by the INAFSM Stormwater Committee</a:t>
                      </a:r>
                      <a:endParaRPr lang="en-US" sz="3600" kern="1200" dirty="0">
                        <a:solidFill>
                          <a:schemeClr val="bg1"/>
                        </a:solidFill>
                        <a:effectLst/>
                        <a:latin typeface="Arial" panose="020B0604020202020204" pitchFamily="34" charset="0"/>
                        <a:ea typeface="+mn-ea"/>
                        <a:cs typeface="Arial" panose="020B0604020202020204" pitchFamily="34" charset="0"/>
                      </a:endParaRPr>
                    </a:p>
                    <a:p>
                      <a:pPr algn="ctr"/>
                      <a:r>
                        <a:rPr lang="en-US" sz="3600" b="1" i="1" kern="1200" dirty="0">
                          <a:solidFill>
                            <a:schemeClr val="bg1"/>
                          </a:solidFill>
                          <a:effectLst/>
                          <a:latin typeface="Arial" panose="020B0604020202020204" pitchFamily="34" charset="0"/>
                          <a:ea typeface="+mn-ea"/>
                          <a:cs typeface="Arial" panose="020B0604020202020204" pitchFamily="34" charset="0"/>
                        </a:rPr>
                        <a:t>Pollution Prevention and Good Housekeeping Group</a:t>
                      </a:r>
                      <a:endParaRPr lang="en-US" sz="3600" dirty="0">
                        <a:solidFill>
                          <a:schemeClr val="bg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9DC9BE"/>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640888018"/>
                  </a:ext>
                </a:extLst>
              </a:tr>
            </a:tbl>
          </a:graphicData>
        </a:graphic>
      </p:graphicFrame>
      <p:pic>
        <p:nvPicPr>
          <p:cNvPr id="6" name="Picture 5" descr="A close up of a sign&#10;&#10;Description generated with very high confidence">
            <a:extLst>
              <a:ext uri="{FF2B5EF4-FFF2-40B4-BE49-F238E27FC236}">
                <a16:creationId xmlns:a16="http://schemas.microsoft.com/office/drawing/2014/main" xmlns="" id="{69FD84C0-7698-429E-9356-CA49973C4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124" y="409904"/>
            <a:ext cx="2543774" cy="2286000"/>
          </a:xfrm>
          <a:prstGeom prst="rect">
            <a:avLst/>
          </a:prstGeom>
        </p:spPr>
      </p:pic>
      <p:sp>
        <p:nvSpPr>
          <p:cNvPr id="7" name="TextBox 6">
            <a:extLst>
              <a:ext uri="{FF2B5EF4-FFF2-40B4-BE49-F238E27FC236}">
                <a16:creationId xmlns:a16="http://schemas.microsoft.com/office/drawing/2014/main" xmlns="" id="{7C131AB6-5450-4C04-8C28-E32261A96709}"/>
              </a:ext>
            </a:extLst>
          </p:cNvPr>
          <p:cNvSpPr txBox="1"/>
          <p:nvPr userDrawn="1"/>
        </p:nvSpPr>
        <p:spPr>
          <a:xfrm flipH="1">
            <a:off x="3206836" y="1369515"/>
            <a:ext cx="8373068" cy="1326389"/>
          </a:xfrm>
          <a:prstGeom prst="rect">
            <a:avLst/>
          </a:prstGeom>
          <a:solidFill>
            <a:schemeClr val="bg1"/>
          </a:solidFill>
          <a:ln>
            <a:noFill/>
          </a:ln>
        </p:spPr>
        <p:txBody>
          <a:bodyPr wrap="square" rtlCol="0">
            <a:spAutoFit/>
          </a:bodyPr>
          <a:lstStyle/>
          <a:p>
            <a:r>
              <a:rPr lang="en-US" sz="2800" b="1" kern="1200" dirty="0">
                <a:solidFill>
                  <a:srgbClr val="2A1100"/>
                </a:solidFill>
                <a:effectLst/>
                <a:latin typeface="+mn-lt"/>
                <a:ea typeface="+mn-ea"/>
                <a:cs typeface="+mn-cs"/>
              </a:rPr>
              <a:t>Indiana Association for</a:t>
            </a:r>
            <a:endParaRPr lang="en-US" sz="2800" kern="1200" dirty="0">
              <a:solidFill>
                <a:srgbClr val="2A1100"/>
              </a:solidFill>
              <a:effectLst/>
              <a:latin typeface="+mn-lt"/>
              <a:ea typeface="+mn-ea"/>
              <a:cs typeface="+mn-cs"/>
            </a:endParaRPr>
          </a:p>
          <a:p>
            <a:r>
              <a:rPr lang="en-US" sz="2800" b="1" kern="1200" dirty="0">
                <a:solidFill>
                  <a:srgbClr val="2A1100"/>
                </a:solidFill>
                <a:effectLst/>
                <a:latin typeface="+mn-lt"/>
                <a:ea typeface="+mn-ea"/>
                <a:cs typeface="+mn-cs"/>
              </a:rPr>
              <a:t>Floodplain and Stormwater Management</a:t>
            </a:r>
            <a:endParaRPr lang="en-US" sz="2800" kern="1200" dirty="0">
              <a:solidFill>
                <a:srgbClr val="2A1100"/>
              </a:solidFill>
              <a:effectLst/>
              <a:latin typeface="+mn-lt"/>
              <a:ea typeface="+mn-ea"/>
              <a:cs typeface="+mn-cs"/>
            </a:endParaRPr>
          </a:p>
          <a:p>
            <a:r>
              <a:rPr lang="en-US" sz="2419" i="1" kern="1200" dirty="0">
                <a:solidFill>
                  <a:srgbClr val="2A1100"/>
                </a:solidFill>
                <a:effectLst/>
                <a:latin typeface="+mn-lt"/>
                <a:ea typeface="+mn-ea"/>
                <a:cs typeface="+mn-cs"/>
              </a:rPr>
              <a:t>Promoting sustainable floodplain and stormwater management</a:t>
            </a:r>
            <a:endParaRPr lang="en-US" sz="2000" b="1" dirty="0">
              <a:solidFill>
                <a:srgbClr val="2A11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57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06064-415C-43C4-9809-C2AF4C0BDEEA}" type="datetimeFigureOut">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348173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06064-415C-43C4-9809-C2AF4C0BDEEA}" type="datetimeFigureOut">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418027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06064-415C-43C4-9809-C2AF4C0BDEEA}" type="datetimeFigureOut">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104398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906064-415C-43C4-9809-C2AF4C0BDEEA}" type="datetimeFigureOut">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190630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906064-415C-43C4-9809-C2AF4C0BDEEA}" type="datetimeFigureOut">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222810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5544800" cy="1642634"/>
          </a:xfrm>
          <a:solidFill>
            <a:srgbClr val="BEBC7D"/>
          </a:solidFill>
          <a:ln w="25400">
            <a:noFill/>
          </a:ln>
        </p:spPr>
        <p:txBody>
          <a:bodyPr>
            <a:normAutofit/>
          </a:bodyPr>
          <a:lstStyle>
            <a:lvl1pPr>
              <a:tabLst>
                <a:tab pos="457200" algn="l"/>
              </a:tabLst>
              <a:defRPr sz="6000">
                <a:ln>
                  <a:noFill/>
                </a:ln>
                <a:solidFill>
                  <a:srgbClr val="2A1100"/>
                </a:solidFill>
                <a:latin typeface="Arial" panose="020B0604020202020204" pitchFamily="34" charset="0"/>
                <a:cs typeface="Arial" panose="020B0604020202020204" pitchFamily="34" charset="0"/>
              </a:defRPr>
            </a:lvl1pPr>
          </a:lstStyle>
          <a:p>
            <a:r>
              <a:rPr lang="en-US" dirty="0"/>
              <a:t>	Click to edit Master title style</a:t>
            </a:r>
          </a:p>
        </p:txBody>
      </p:sp>
      <p:sp>
        <p:nvSpPr>
          <p:cNvPr id="3" name="Text Placeholder 2"/>
          <p:cNvSpPr>
            <a:spLocks noGrp="1"/>
          </p:cNvSpPr>
          <p:nvPr>
            <p:ph type="body" idx="1"/>
          </p:nvPr>
        </p:nvSpPr>
        <p:spPr>
          <a:xfrm>
            <a:off x="252247" y="1861504"/>
            <a:ext cx="7078717" cy="850165"/>
          </a:xfrm>
        </p:spPr>
        <p:txBody>
          <a:bodyPr anchor="b">
            <a:normAutofit/>
          </a:bodyPr>
          <a:lstStyle>
            <a:lvl1pPr marL="0" indent="0">
              <a:buNone/>
              <a:defRPr sz="3600" b="1">
                <a:solidFill>
                  <a:srgbClr val="2A1100"/>
                </a:solidFill>
                <a:latin typeface="Arial" panose="020B0604020202020204" pitchFamily="34" charset="0"/>
                <a:cs typeface="Arial" panose="020B0604020202020204" pitchFamily="34" charset="0"/>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dirty="0"/>
              <a:t>Click to edit Master text styles</a:t>
            </a:r>
          </a:p>
        </p:txBody>
      </p:sp>
      <p:sp>
        <p:nvSpPr>
          <p:cNvPr id="4" name="Content Placeholder 3"/>
          <p:cNvSpPr>
            <a:spLocks noGrp="1"/>
          </p:cNvSpPr>
          <p:nvPr>
            <p:ph sz="half" idx="2"/>
          </p:nvPr>
        </p:nvSpPr>
        <p:spPr>
          <a:xfrm>
            <a:off x="252248" y="2881828"/>
            <a:ext cx="7078718" cy="6246406"/>
          </a:xfrm>
        </p:spPr>
        <p:txBody>
          <a:bodyPr/>
          <a:lstStyle>
            <a:lvl1pPr>
              <a:defRPr>
                <a:solidFill>
                  <a:srgbClr val="2A1100"/>
                </a:solidFill>
                <a:latin typeface="Arial" panose="020B0604020202020204" pitchFamily="34" charset="0"/>
                <a:cs typeface="Arial" panose="020B0604020202020204" pitchFamily="34" charset="0"/>
              </a:defRPr>
            </a:lvl1pPr>
            <a:lvl2pPr>
              <a:defRPr>
                <a:solidFill>
                  <a:srgbClr val="2A1100"/>
                </a:solidFill>
                <a:latin typeface="Arial" panose="020B0604020202020204" pitchFamily="34" charset="0"/>
                <a:cs typeface="Arial" panose="020B0604020202020204" pitchFamily="34" charset="0"/>
              </a:defRPr>
            </a:lvl2pPr>
            <a:lvl3pPr>
              <a:defRPr>
                <a:solidFill>
                  <a:srgbClr val="2A1100"/>
                </a:solidFill>
                <a:latin typeface="Arial" panose="020B0604020202020204" pitchFamily="34" charset="0"/>
                <a:cs typeface="Arial" panose="020B0604020202020204" pitchFamily="34" charset="0"/>
              </a:defRPr>
            </a:lvl3pPr>
            <a:lvl4pPr>
              <a:defRPr>
                <a:solidFill>
                  <a:srgbClr val="2A1100"/>
                </a:solidFill>
                <a:latin typeface="Arial" panose="020B0604020202020204" pitchFamily="34" charset="0"/>
                <a:cs typeface="Arial" panose="020B0604020202020204" pitchFamily="34" charset="0"/>
              </a:defRPr>
            </a:lvl4pPr>
            <a:lvl5pPr>
              <a:defRPr>
                <a:solidFill>
                  <a:srgbClr val="2A11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914290" y="1861504"/>
            <a:ext cx="7378262" cy="850165"/>
          </a:xfrm>
        </p:spPr>
        <p:txBody>
          <a:bodyPr anchor="b">
            <a:normAutofit/>
          </a:bodyPr>
          <a:lstStyle>
            <a:lvl1pPr marL="0" indent="0">
              <a:buNone/>
              <a:defRPr sz="3600" b="1">
                <a:solidFill>
                  <a:srgbClr val="2A1100"/>
                </a:solidFill>
                <a:latin typeface="Arial" panose="020B0604020202020204" pitchFamily="34" charset="0"/>
                <a:cs typeface="Arial" panose="020B0604020202020204" pitchFamily="34" charset="0"/>
              </a:defRPr>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dirty="0"/>
              <a:t>Click to edit Master text styles</a:t>
            </a:r>
          </a:p>
        </p:txBody>
      </p:sp>
      <p:sp>
        <p:nvSpPr>
          <p:cNvPr id="6" name="Content Placeholder 5"/>
          <p:cNvSpPr>
            <a:spLocks noGrp="1"/>
          </p:cNvSpPr>
          <p:nvPr>
            <p:ph sz="quarter" idx="4"/>
          </p:nvPr>
        </p:nvSpPr>
        <p:spPr>
          <a:xfrm>
            <a:off x="7914290" y="2866061"/>
            <a:ext cx="7410651" cy="6246405"/>
          </a:xfrm>
        </p:spPr>
        <p:txBody>
          <a:bodyPr/>
          <a:lstStyle>
            <a:lvl1pPr>
              <a:defRPr>
                <a:solidFill>
                  <a:srgbClr val="2A1100"/>
                </a:solidFill>
                <a:latin typeface="Arial" panose="020B0604020202020204" pitchFamily="34" charset="0"/>
                <a:cs typeface="Arial" panose="020B0604020202020204" pitchFamily="34" charset="0"/>
              </a:defRPr>
            </a:lvl1pPr>
            <a:lvl2pPr>
              <a:defRPr>
                <a:solidFill>
                  <a:srgbClr val="2A1100"/>
                </a:solidFill>
                <a:latin typeface="Arial" panose="020B0604020202020204" pitchFamily="34" charset="0"/>
                <a:cs typeface="Arial" panose="020B0604020202020204" pitchFamily="34" charset="0"/>
              </a:defRPr>
            </a:lvl2pPr>
            <a:lvl3pPr>
              <a:defRPr>
                <a:solidFill>
                  <a:srgbClr val="2A1100"/>
                </a:solidFill>
                <a:latin typeface="Arial" panose="020B0604020202020204" pitchFamily="34" charset="0"/>
                <a:cs typeface="Arial" panose="020B0604020202020204" pitchFamily="34" charset="0"/>
              </a:defRPr>
            </a:lvl3pPr>
            <a:lvl4pPr>
              <a:defRPr>
                <a:solidFill>
                  <a:srgbClr val="2A1100"/>
                </a:solidFill>
                <a:latin typeface="Arial" panose="020B0604020202020204" pitchFamily="34" charset="0"/>
                <a:cs typeface="Arial" panose="020B0604020202020204" pitchFamily="34" charset="0"/>
              </a:defRPr>
            </a:lvl4pPr>
            <a:lvl5pPr>
              <a:defRPr>
                <a:solidFill>
                  <a:srgbClr val="2A11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252248" y="9322648"/>
            <a:ext cx="1182414" cy="535517"/>
          </a:xfrm>
        </p:spPr>
        <p:txBody>
          <a:bodyPr/>
          <a:lstStyle/>
          <a:p>
            <a:fld id="{05906064-415C-43C4-9809-C2AF4C0BDEEA}" type="datetimeFigureOut">
              <a:rPr lang="en-US" smtClean="0"/>
              <a:t>1/31/2019</a:t>
            </a:fld>
            <a:endParaRPr lang="en-US" dirty="0"/>
          </a:p>
        </p:txBody>
      </p:sp>
      <p:sp>
        <p:nvSpPr>
          <p:cNvPr id="8" name="Footer Placeholder 7"/>
          <p:cNvSpPr>
            <a:spLocks noGrp="1"/>
          </p:cNvSpPr>
          <p:nvPr>
            <p:ph type="ftr" sz="quarter" idx="11"/>
          </p:nvPr>
        </p:nvSpPr>
        <p:spPr>
          <a:xfrm>
            <a:off x="1718442" y="9322649"/>
            <a:ext cx="12312868" cy="535517"/>
          </a:xfrm>
        </p:spPr>
        <p:txBody>
          <a:bodyPr/>
          <a:lstStyle/>
          <a:p>
            <a:endParaRPr lang="en-US" dirty="0"/>
          </a:p>
        </p:txBody>
      </p:sp>
      <p:sp>
        <p:nvSpPr>
          <p:cNvPr id="9" name="Slide Number Placeholder 8"/>
          <p:cNvSpPr>
            <a:spLocks noGrp="1"/>
          </p:cNvSpPr>
          <p:nvPr>
            <p:ph type="sldNum" sz="quarter" idx="12"/>
          </p:nvPr>
        </p:nvSpPr>
        <p:spPr>
          <a:xfrm>
            <a:off x="14315090" y="9327877"/>
            <a:ext cx="977462" cy="535517"/>
          </a:xfrm>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415698015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906064-415C-43C4-9809-C2AF4C0BDEEA}" type="datetimeFigureOut">
              <a:rPr lang="en-US" smtClean="0"/>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101041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AF37E4F-3A49-4AD9-B285-B97C2F8BFA4B}"/>
              </a:ext>
            </a:extLst>
          </p:cNvPr>
          <p:cNvSpPr txBox="1"/>
          <p:nvPr userDrawn="1"/>
        </p:nvSpPr>
        <p:spPr>
          <a:xfrm>
            <a:off x="201602" y="228141"/>
            <a:ext cx="1511006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DO YOUR PART – KEEP POLLUTION OUT OF STORM DRAINS &amp; WATERWAYS</a:t>
            </a:r>
          </a:p>
        </p:txBody>
      </p:sp>
      <p:sp>
        <p:nvSpPr>
          <p:cNvPr id="19" name="TextBox 18">
            <a:extLst>
              <a:ext uri="{FF2B5EF4-FFF2-40B4-BE49-F238E27FC236}">
                <a16:creationId xmlns:a16="http://schemas.microsoft.com/office/drawing/2014/main" xmlns="" id="{1F4461B8-219A-4999-BED0-CDFE350EE399}"/>
              </a:ext>
            </a:extLst>
          </p:cNvPr>
          <p:cNvSpPr txBox="1"/>
          <p:nvPr userDrawn="1"/>
        </p:nvSpPr>
        <p:spPr>
          <a:xfrm>
            <a:off x="1939159" y="8626266"/>
            <a:ext cx="10163268" cy="1107996"/>
          </a:xfrm>
          <a:prstGeom prst="rect">
            <a:avLst/>
          </a:prstGeom>
          <a:noFill/>
        </p:spPr>
        <p:txBody>
          <a:bodyPr wrap="square"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REPORT POLLUTION &amp; ILLEGAL DUMPING</a:t>
            </a:r>
          </a:p>
          <a:p>
            <a:pPr algn="l"/>
            <a:r>
              <a:rPr lang="en-US" sz="1600" dirty="0">
                <a:latin typeface="Arial" panose="020B0604020202020204" pitchFamily="34" charset="0"/>
                <a:cs typeface="Arial" panose="020B0604020202020204" pitchFamily="34" charset="0"/>
              </a:rPr>
              <a:t>Be our eyes—look for and report signs of water pollution. Signs include odor, an oily sheen on the water’s surface, colored or cloudy water, dead or dying fish, and excess trash. Report spills and issues to [Contact Department, Phone Number].</a:t>
            </a:r>
          </a:p>
        </p:txBody>
      </p:sp>
      <p:sp>
        <p:nvSpPr>
          <p:cNvPr id="8" name="Rectangle 7">
            <a:extLst>
              <a:ext uri="{FF2B5EF4-FFF2-40B4-BE49-F238E27FC236}">
                <a16:creationId xmlns:a16="http://schemas.microsoft.com/office/drawing/2014/main" xmlns="" id="{20DD63F4-7C3D-4F7F-B686-EC87925866B6}"/>
              </a:ext>
            </a:extLst>
          </p:cNvPr>
          <p:cNvSpPr/>
          <p:nvPr userDrawn="1"/>
        </p:nvSpPr>
        <p:spPr>
          <a:xfrm>
            <a:off x="187327" y="1412045"/>
            <a:ext cx="3767351" cy="7008354"/>
          </a:xfrm>
          <a:prstGeom prst="rect">
            <a:avLst/>
          </a:prstGeom>
          <a:solidFill>
            <a:srgbClr val="BEB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A1161E9C-89B9-41FE-8CA2-9BBFCD939C8B}"/>
              </a:ext>
            </a:extLst>
          </p:cNvPr>
          <p:cNvSpPr txBox="1"/>
          <p:nvPr userDrawn="1"/>
        </p:nvSpPr>
        <p:spPr>
          <a:xfrm>
            <a:off x="295791" y="3911299"/>
            <a:ext cx="3559655" cy="4389120"/>
          </a:xfrm>
          <a:prstGeom prst="rect">
            <a:avLst/>
          </a:prstGeom>
          <a:solidFill>
            <a:srgbClr val="EFEEDD"/>
          </a:solidFill>
          <a:ln>
            <a:noFill/>
          </a:ln>
        </p:spPr>
        <p:txBody>
          <a:bodyPr wrap="square" rtlCol="0">
            <a:spAutoFit/>
          </a:bodyPr>
          <a:lstStyle/>
          <a:p>
            <a:pPr algn="ctr">
              <a:spcAft>
                <a:spcPts val="600"/>
              </a:spcAft>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7486FEEA-7EB3-4AE9-B44F-B064BA8A6474}"/>
              </a:ext>
            </a:extLst>
          </p:cNvPr>
          <p:cNvSpPr/>
          <p:nvPr userDrawn="1"/>
        </p:nvSpPr>
        <p:spPr>
          <a:xfrm>
            <a:off x="3959294" y="1412045"/>
            <a:ext cx="3767351" cy="7008354"/>
          </a:xfrm>
          <a:prstGeom prst="rect">
            <a:avLst/>
          </a:prstGeom>
          <a:solidFill>
            <a:srgbClr val="BEB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xmlns="" id="{D2CF87F1-C203-45AB-8379-1E8D832492DD}"/>
              </a:ext>
            </a:extLst>
          </p:cNvPr>
          <p:cNvSpPr txBox="1"/>
          <p:nvPr userDrawn="1"/>
        </p:nvSpPr>
        <p:spPr>
          <a:xfrm>
            <a:off x="4058526" y="3911299"/>
            <a:ext cx="3559655" cy="4389120"/>
          </a:xfrm>
          <a:prstGeom prst="rect">
            <a:avLst/>
          </a:prstGeom>
          <a:solidFill>
            <a:srgbClr val="EFEEDD"/>
          </a:solidFill>
          <a:ln>
            <a:noFill/>
          </a:ln>
        </p:spPr>
        <p:txBody>
          <a:bodyPr wrap="square" rtlCol="0">
            <a:spAutoFit/>
          </a:bodyPr>
          <a:lstStyle/>
          <a:p>
            <a:endParaRPr lang="en-US" sz="16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9FE89F7A-79A5-4045-9EB5-03F26B099136}"/>
              </a:ext>
            </a:extLst>
          </p:cNvPr>
          <p:cNvSpPr/>
          <p:nvPr userDrawn="1"/>
        </p:nvSpPr>
        <p:spPr>
          <a:xfrm>
            <a:off x="7735877" y="1412045"/>
            <a:ext cx="3767351" cy="7008354"/>
          </a:xfrm>
          <a:prstGeom prst="rect">
            <a:avLst/>
          </a:prstGeom>
          <a:solidFill>
            <a:srgbClr val="BEB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xmlns="" id="{6B9E27AE-CED1-489F-9BD0-7511728D1E53}"/>
              </a:ext>
            </a:extLst>
          </p:cNvPr>
          <p:cNvSpPr txBox="1"/>
          <p:nvPr userDrawn="1"/>
        </p:nvSpPr>
        <p:spPr>
          <a:xfrm>
            <a:off x="7839725" y="3911299"/>
            <a:ext cx="3559655" cy="4389120"/>
          </a:xfrm>
          <a:prstGeom prst="rect">
            <a:avLst/>
          </a:prstGeom>
          <a:solidFill>
            <a:srgbClr val="EFEEDD"/>
          </a:solidFill>
          <a:ln>
            <a:noFill/>
          </a:ln>
        </p:spPr>
        <p:txBody>
          <a:bodyPr wrap="square" rtlCol="0">
            <a:spAutoFit/>
          </a:bodyPr>
          <a:lstStyle/>
          <a:p>
            <a:endParaRPr lang="en-US" sz="16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C82548B1-AC53-45A3-9952-A0521740DD33}"/>
              </a:ext>
            </a:extLst>
          </p:cNvPr>
          <p:cNvSpPr/>
          <p:nvPr userDrawn="1"/>
        </p:nvSpPr>
        <p:spPr>
          <a:xfrm>
            <a:off x="11503228" y="1412045"/>
            <a:ext cx="3767351" cy="7008354"/>
          </a:xfrm>
          <a:prstGeom prst="rect">
            <a:avLst/>
          </a:prstGeom>
          <a:solidFill>
            <a:srgbClr val="BEBC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xmlns="" id="{75E37446-E62A-48A0-B209-1AFD4DB26378}"/>
              </a:ext>
            </a:extLst>
          </p:cNvPr>
          <p:cNvSpPr txBox="1"/>
          <p:nvPr userDrawn="1"/>
        </p:nvSpPr>
        <p:spPr>
          <a:xfrm>
            <a:off x="11607075" y="3911299"/>
            <a:ext cx="3559655" cy="4389120"/>
          </a:xfrm>
          <a:prstGeom prst="rect">
            <a:avLst/>
          </a:prstGeom>
          <a:solidFill>
            <a:srgbClr val="EFEEDD"/>
          </a:solidFill>
          <a:ln>
            <a:noFill/>
          </a:ln>
        </p:spPr>
        <p:txBody>
          <a:bodyPr wrap="square" rtlCol="0">
            <a:spAutoFit/>
          </a:bodyPr>
          <a:lstStyle/>
          <a:p>
            <a:endParaRPr lang="en-US"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65C97C78-DAC4-46CE-B043-2640FC8C6832}"/>
              </a:ext>
            </a:extLst>
          </p:cNvPr>
          <p:cNvSpPr txBox="1"/>
          <p:nvPr userDrawn="1"/>
        </p:nvSpPr>
        <p:spPr>
          <a:xfrm>
            <a:off x="12275131" y="8537597"/>
            <a:ext cx="2995448" cy="1169551"/>
          </a:xfrm>
          <a:prstGeom prst="rect">
            <a:avLst/>
          </a:prstGeom>
          <a:solidFill>
            <a:schemeClr val="bg1"/>
          </a:solidFill>
          <a:ln>
            <a:solidFill>
              <a:schemeClr val="bg1">
                <a:lumMod val="65000"/>
              </a:schemeClr>
            </a:solidFill>
          </a:ln>
        </p:spPr>
        <p:txBody>
          <a:bodyPr wrap="square" rtlCol="0">
            <a:spAutoFit/>
          </a:bodyPr>
          <a:lstStyle/>
          <a:p>
            <a:pPr algn="ctr">
              <a:spcAft>
                <a:spcPts val="600"/>
              </a:spcAft>
            </a:pPr>
            <a:r>
              <a:rPr lang="en-US" sz="2000" b="1" dirty="0">
                <a:solidFill>
                  <a:schemeClr val="bg1">
                    <a:lumMod val="75000"/>
                  </a:schemeClr>
                </a:solidFill>
                <a:latin typeface="Arial" panose="020B0604020202020204" pitchFamily="34" charset="0"/>
                <a:cs typeface="Arial" panose="020B0604020202020204" pitchFamily="34" charset="0"/>
              </a:rPr>
              <a:t>Insert </a:t>
            </a:r>
          </a:p>
          <a:p>
            <a:pPr algn="ctr">
              <a:spcAft>
                <a:spcPts val="600"/>
              </a:spcAft>
            </a:pPr>
            <a:r>
              <a:rPr lang="en-US" sz="2000" b="1" dirty="0">
                <a:solidFill>
                  <a:schemeClr val="bg1">
                    <a:lumMod val="75000"/>
                  </a:schemeClr>
                </a:solidFill>
                <a:latin typeface="Arial" panose="020B0604020202020204" pitchFamily="34" charset="0"/>
                <a:cs typeface="Arial" panose="020B0604020202020204" pitchFamily="34" charset="0"/>
              </a:rPr>
              <a:t>Logo</a:t>
            </a:r>
          </a:p>
          <a:p>
            <a:pPr algn="ctr">
              <a:spcAft>
                <a:spcPts val="600"/>
              </a:spcAft>
            </a:pPr>
            <a:r>
              <a:rPr lang="en-US" sz="2000" b="1" dirty="0">
                <a:solidFill>
                  <a:schemeClr val="bg1">
                    <a:lumMod val="75000"/>
                  </a:schemeClr>
                </a:solidFill>
                <a:latin typeface="Arial" panose="020B0604020202020204" pitchFamily="34" charset="0"/>
                <a:cs typeface="Arial" panose="020B0604020202020204" pitchFamily="34" charset="0"/>
              </a:rPr>
              <a:t>Here</a:t>
            </a:r>
          </a:p>
        </p:txBody>
      </p:sp>
      <p:pic>
        <p:nvPicPr>
          <p:cNvPr id="3" name="Picture 2" descr="A close up of a sign&#10;&#10;Description generated with very high confidence">
            <a:extLst>
              <a:ext uri="{FF2B5EF4-FFF2-40B4-BE49-F238E27FC236}">
                <a16:creationId xmlns:a16="http://schemas.microsoft.com/office/drawing/2014/main" xmlns="" id="{96A0FCC5-D7E8-40C2-9078-49C574B49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602" y="8732979"/>
            <a:ext cx="1221012" cy="1097280"/>
          </a:xfrm>
          <a:prstGeom prst="rect">
            <a:avLst/>
          </a:prstGeom>
        </p:spPr>
      </p:pic>
    </p:spTree>
    <p:extLst>
      <p:ext uri="{BB962C8B-B14F-4D97-AF65-F5344CB8AC3E}">
        <p14:creationId xmlns:p14="http://schemas.microsoft.com/office/powerpoint/2010/main" val="373326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05906064-415C-43C4-9809-C2AF4C0BDEEA}" type="datetimeFigureOut">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71580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dirty="0"/>
              <a:t>Click icon to add picture</a:t>
            </a:r>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05906064-415C-43C4-9809-C2AF4C0BDEEA}" type="datetimeFigureOut">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8CD2B-43D0-48D3-99C4-76D220124B90}" type="slidenum">
              <a:rPr lang="en-US" smtClean="0"/>
              <a:t>‹#›</a:t>
            </a:fld>
            <a:endParaRPr lang="en-US" dirty="0"/>
          </a:p>
        </p:txBody>
      </p:sp>
    </p:spTree>
    <p:extLst>
      <p:ext uri="{BB962C8B-B14F-4D97-AF65-F5344CB8AC3E}">
        <p14:creationId xmlns:p14="http://schemas.microsoft.com/office/powerpoint/2010/main" val="202232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05906064-415C-43C4-9809-C2AF4C0BDEEA}" type="datetimeFigureOut">
              <a:rPr lang="en-US" smtClean="0"/>
              <a:t>1/31/2019</a:t>
            </a:fld>
            <a:endParaRPr lang="en-US" dirty="0"/>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3118CD2B-43D0-48D3-99C4-76D220124B90}" type="slidenum">
              <a:rPr lang="en-US" smtClean="0"/>
              <a:t>‹#›</a:t>
            </a:fld>
            <a:endParaRPr lang="en-US" dirty="0"/>
          </a:p>
        </p:txBody>
      </p:sp>
    </p:spTree>
    <p:extLst>
      <p:ext uri="{BB962C8B-B14F-4D97-AF65-F5344CB8AC3E}">
        <p14:creationId xmlns:p14="http://schemas.microsoft.com/office/powerpoint/2010/main" val="858586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ground, power shovel, transport, floor&#10;&#10;Description generated with very high confidence">
            <a:extLst>
              <a:ext uri="{FF2B5EF4-FFF2-40B4-BE49-F238E27FC236}">
                <a16:creationId xmlns:a16="http://schemas.microsoft.com/office/drawing/2014/main" xmlns="" id="{8A533C44-9DD7-44BD-80F3-695FC9F269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267"/>
          <a:stretch/>
        </p:blipFill>
        <p:spPr>
          <a:xfrm>
            <a:off x="214733" y="4135580"/>
            <a:ext cx="4114800" cy="2707543"/>
          </a:xfrm>
          <a:prstGeom prst="rect">
            <a:avLst/>
          </a:prstGeom>
          <a:ln w="38100" cap="sq">
            <a:solidFill>
              <a:srgbClr val="000000"/>
            </a:solidFill>
            <a:prstDash val="solid"/>
            <a:miter lim="800000"/>
          </a:ln>
          <a:effectLst/>
        </p:spPr>
      </p:pic>
      <p:pic>
        <p:nvPicPr>
          <p:cNvPr id="17" name="Picture 16" descr="A field of grass&#10;&#10;Description generated with high confidence">
            <a:extLst>
              <a:ext uri="{FF2B5EF4-FFF2-40B4-BE49-F238E27FC236}">
                <a16:creationId xmlns:a16="http://schemas.microsoft.com/office/drawing/2014/main" xmlns="" id="{E969E048-0CEB-439F-A94A-10A70A595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36" t="28227" r="21510" b="40808"/>
          <a:stretch/>
        </p:blipFill>
        <p:spPr>
          <a:xfrm>
            <a:off x="10053811" y="4135580"/>
            <a:ext cx="5276256" cy="1469141"/>
          </a:xfrm>
          <a:prstGeom prst="rect">
            <a:avLst/>
          </a:prstGeom>
          <a:ln w="38100" cap="sq">
            <a:solidFill>
              <a:srgbClr val="000000"/>
            </a:solidFill>
            <a:prstDash val="solid"/>
            <a:miter lim="800000"/>
          </a:ln>
          <a:effectLst/>
        </p:spPr>
      </p:pic>
      <p:pic>
        <p:nvPicPr>
          <p:cNvPr id="4" name="Picture 3" descr="A picture containing photo, different&#10;&#10;Description automatically generated">
            <a:extLst>
              <a:ext uri="{FF2B5EF4-FFF2-40B4-BE49-F238E27FC236}">
                <a16:creationId xmlns:a16="http://schemas.microsoft.com/office/drawing/2014/main" xmlns="" id="{1DA725D3-0B85-4978-90B5-F84288100F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81" t="9619" r="26470" b="59131"/>
          <a:stretch/>
        </p:blipFill>
        <p:spPr>
          <a:xfrm>
            <a:off x="10529648" y="5651499"/>
            <a:ext cx="4800419" cy="3120871"/>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xmlns="" id="{D76853ED-CA37-4B66-89CA-65DD3E5DDD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563" t="45925" r="25660" b="28840"/>
          <a:stretch/>
        </p:blipFill>
        <p:spPr>
          <a:xfrm>
            <a:off x="214733" y="6592388"/>
            <a:ext cx="4123797" cy="2179983"/>
          </a:xfrm>
          <a:prstGeom prst="rect">
            <a:avLst/>
          </a:prstGeom>
          <a:ln w="38100" cap="sq">
            <a:solidFill>
              <a:srgbClr val="000000"/>
            </a:solidFill>
            <a:prstDash val="solid"/>
            <a:miter lim="800000"/>
          </a:ln>
          <a:effectLst/>
        </p:spPr>
      </p:pic>
      <p:pic>
        <p:nvPicPr>
          <p:cNvPr id="7" name="Picture 6" descr="A picture containing outdoor, sky, ground, yellow&#10;&#10;Description generated with very high confidence">
            <a:extLst>
              <a:ext uri="{FF2B5EF4-FFF2-40B4-BE49-F238E27FC236}">
                <a16:creationId xmlns:a16="http://schemas.microsoft.com/office/drawing/2014/main" xmlns="" id="{1E91D3DF-826C-479E-924D-4333EB978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0056" y="4135580"/>
            <a:ext cx="6219592" cy="4636792"/>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113553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20179"/>
            <a:ext cx="15544800" cy="707886"/>
          </a:xfrm>
          <a:prstGeom prst="rect">
            <a:avLst/>
          </a:prstGeom>
          <a:noFill/>
        </p:spPr>
        <p:txBody>
          <a:bodyPr wrap="square" rtlCol="0">
            <a:spAutoFit/>
          </a:bodyPr>
          <a:lstStyle/>
          <a:p>
            <a:pPr algn="ctr"/>
            <a:r>
              <a:rPr lang="en-US" sz="4000" cap="all" dirty="0">
                <a:ln>
                  <a:solidFill>
                    <a:srgbClr val="2A1100"/>
                  </a:solidFill>
                </a:ln>
                <a:solidFill>
                  <a:srgbClr val="BEBC7D"/>
                </a:solidFill>
                <a:latin typeface="Arial Black" panose="020B0A04020102020204" pitchFamily="34" charset="0"/>
                <a:cs typeface="Arial" panose="020B0604020202020204" pitchFamily="34" charset="0"/>
              </a:rPr>
              <a:t>FLEET MAINTENANCE</a:t>
            </a:r>
          </a:p>
        </p:txBody>
      </p:sp>
      <p:sp>
        <p:nvSpPr>
          <p:cNvPr id="7" name="TextBox 6">
            <a:extLst>
              <a:ext uri="{FF2B5EF4-FFF2-40B4-BE49-F238E27FC236}">
                <a16:creationId xmlns:a16="http://schemas.microsoft.com/office/drawing/2014/main" xmlns="" id="{AABE7AF9-028B-4B71-B368-7C8C0F83D176}"/>
              </a:ext>
            </a:extLst>
          </p:cNvPr>
          <p:cNvSpPr txBox="1"/>
          <p:nvPr/>
        </p:nvSpPr>
        <p:spPr>
          <a:xfrm>
            <a:off x="296497" y="3925613"/>
            <a:ext cx="3547241" cy="4278094"/>
          </a:xfrm>
          <a:prstGeom prst="rect">
            <a:avLst/>
          </a:prstGeom>
          <a:noFill/>
          <a:ln>
            <a:noFill/>
          </a:ln>
        </p:spPr>
        <p:txBody>
          <a:bodyPr wrap="square" rtlCol="0">
            <a:spAutoFit/>
          </a:bodyPr>
          <a:lstStyle/>
          <a:p>
            <a:pPr algn="ctr">
              <a:spcAft>
                <a:spcPts val="600"/>
              </a:spcAft>
            </a:pPr>
            <a:r>
              <a:rPr lang="en-US" sz="1900" b="1" dirty="0">
                <a:latin typeface="Arial" panose="020B0604020202020204" pitchFamily="34" charset="0"/>
                <a:cs typeface="Arial" panose="020B0604020202020204" pitchFamily="34" charset="0"/>
              </a:rPr>
              <a:t>Vehicle &amp; Equipment Maintenance/Cleaning</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Perform maintenance &amp; cleaning in designated areas.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Wash waters should enter an oil/water separator,  sanitary sewer, or collected by other means.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Maintenance oil leaks are to be cleaned up and not flushed to sanitary or storm sewers.</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3233B7E-2C8E-49E9-BD75-7F9CBE2D2837}"/>
              </a:ext>
            </a:extLst>
          </p:cNvPr>
          <p:cNvSpPr txBox="1"/>
          <p:nvPr/>
        </p:nvSpPr>
        <p:spPr>
          <a:xfrm>
            <a:off x="4076490" y="3925613"/>
            <a:ext cx="3547241" cy="2816156"/>
          </a:xfrm>
          <a:prstGeom prst="rect">
            <a:avLst/>
          </a:prstGeom>
          <a:noFill/>
          <a:ln>
            <a:noFill/>
          </a:ln>
        </p:spPr>
        <p:txBody>
          <a:bodyPr wrap="square" rtlCol="0">
            <a:spAutoFit/>
          </a:bodyPr>
          <a:lstStyle/>
          <a:p>
            <a:pPr algn="ctr"/>
            <a:r>
              <a:rPr lang="en-US" sz="1900" b="1" dirty="0">
                <a:latin typeface="Arial" panose="020B0604020202020204" pitchFamily="34" charset="0"/>
                <a:cs typeface="Arial" panose="020B0604020202020204" pitchFamily="34" charset="0"/>
              </a:rPr>
              <a:t>Parts Cleaning</a:t>
            </a:r>
          </a:p>
          <a:p>
            <a:pPr algn="ctr">
              <a:spcAft>
                <a:spcPts val="600"/>
              </a:spcAft>
            </a:pPr>
            <a:endParaRPr lang="en-US" sz="19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Wash parts in designated cleaning stations.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Make sure parts fully drain before removing them.</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Keep parts washer lid closed unless in use.</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EF327098-0EE1-4849-B5A9-D6B916D73062}"/>
              </a:ext>
            </a:extLst>
          </p:cNvPr>
          <p:cNvSpPr txBox="1"/>
          <p:nvPr/>
        </p:nvSpPr>
        <p:spPr>
          <a:xfrm>
            <a:off x="7856483" y="3925613"/>
            <a:ext cx="3547241" cy="2231380"/>
          </a:xfrm>
          <a:prstGeom prst="rect">
            <a:avLst/>
          </a:prstGeom>
          <a:noFill/>
          <a:ln>
            <a:noFill/>
          </a:ln>
        </p:spPr>
        <p:txBody>
          <a:bodyPr wrap="square" rtlCol="0">
            <a:spAutoFit/>
          </a:bodyPr>
          <a:lstStyle/>
          <a:p>
            <a:pPr algn="ctr"/>
            <a:r>
              <a:rPr lang="en-US" sz="1900" b="1" dirty="0">
                <a:latin typeface="Arial" panose="020B0604020202020204" pitchFamily="34" charset="0"/>
                <a:cs typeface="Arial" panose="020B0604020202020204" pitchFamily="34" charset="0"/>
              </a:rPr>
              <a:t>Leaking Vehicles</a:t>
            </a:r>
          </a:p>
          <a:p>
            <a:pPr algn="ctr">
              <a:spcAft>
                <a:spcPts val="600"/>
              </a:spcAft>
            </a:pPr>
            <a:endParaRPr lang="en-US" sz="19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Park leaking vehicles under roof.</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a drip pan or absorbents for collection.</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91A7FCE-254C-4087-97DD-E633DDC961E1}"/>
              </a:ext>
            </a:extLst>
          </p:cNvPr>
          <p:cNvSpPr txBox="1"/>
          <p:nvPr/>
        </p:nvSpPr>
        <p:spPr>
          <a:xfrm>
            <a:off x="11598338" y="3925613"/>
            <a:ext cx="3547242" cy="2816156"/>
          </a:xfrm>
          <a:prstGeom prst="rect">
            <a:avLst/>
          </a:prstGeom>
          <a:noFill/>
          <a:ln>
            <a:noFill/>
          </a:ln>
        </p:spPr>
        <p:txBody>
          <a:bodyPr wrap="square" rtlCol="0">
            <a:spAutoFit/>
          </a:bodyPr>
          <a:lstStyle/>
          <a:p>
            <a:pPr algn="ctr"/>
            <a:r>
              <a:rPr lang="en-US" sz="1900" b="1" dirty="0">
                <a:latin typeface="Arial" panose="020B0604020202020204" pitchFamily="34" charset="0"/>
                <a:cs typeface="Arial" panose="020B0604020202020204" pitchFamily="34" charset="0"/>
              </a:rPr>
              <a:t>Fueling Operations</a:t>
            </a:r>
          </a:p>
          <a:p>
            <a:pPr algn="ctr">
              <a:spcAft>
                <a:spcPts val="600"/>
              </a:spcAft>
            </a:pPr>
            <a:endParaRPr lang="en-US" sz="19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Inspect fueling areas often and clean as needed.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Don’t top-off the fuel tank.</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Know the locations of the emergency shut-off button &amp; spill kit.</a:t>
            </a:r>
          </a:p>
          <a:p>
            <a:pPr algn="ctr">
              <a:spcAft>
                <a:spcPts val="600"/>
              </a:spcAft>
            </a:pPr>
            <a:endParaRPr lang="en-US" sz="2000" b="1" dirty="0">
              <a:latin typeface="Arial" panose="020B0604020202020204" pitchFamily="34" charset="0"/>
              <a:cs typeface="Arial" panose="020B0604020202020204" pitchFamily="34" charset="0"/>
            </a:endParaRPr>
          </a:p>
        </p:txBody>
      </p:sp>
      <p:pic>
        <p:nvPicPr>
          <p:cNvPr id="21" name="Picture 20" descr="A picture containing building, ground, indoor, floor&#10;&#10;Description generated with high confidence">
            <a:extLst>
              <a:ext uri="{FF2B5EF4-FFF2-40B4-BE49-F238E27FC236}">
                <a16:creationId xmlns:a16="http://schemas.microsoft.com/office/drawing/2014/main" xmlns="" id="{95BA6026-C426-4297-B299-E35CC6BB18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37" r="2769" b="13401"/>
          <a:stretch/>
        </p:blipFill>
        <p:spPr>
          <a:xfrm>
            <a:off x="348782" y="1536192"/>
            <a:ext cx="3465576" cy="2179622"/>
          </a:xfrm>
          <a:prstGeom prst="rect">
            <a:avLst/>
          </a:prstGeom>
          <a:ln w="38100" cap="sq">
            <a:solidFill>
              <a:srgbClr val="000000"/>
            </a:solidFill>
            <a:prstDash val="solid"/>
            <a:miter lim="800000"/>
          </a:ln>
          <a:effectLst/>
        </p:spPr>
      </p:pic>
      <p:pic>
        <p:nvPicPr>
          <p:cNvPr id="22" name="Picture 21" descr="A picture containing outdoor, road, ground, red&#10;&#10;Description generated with very high confidence">
            <a:extLst>
              <a:ext uri="{FF2B5EF4-FFF2-40B4-BE49-F238E27FC236}">
                <a16:creationId xmlns:a16="http://schemas.microsoft.com/office/drawing/2014/main" xmlns="" id="{19298D38-F9D8-41E8-83F7-DA97A4BADF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70" r="5578" b="6022"/>
          <a:stretch/>
        </p:blipFill>
        <p:spPr>
          <a:xfrm>
            <a:off x="7897315" y="1539562"/>
            <a:ext cx="3465576" cy="2179622"/>
          </a:xfrm>
          <a:prstGeom prst="rect">
            <a:avLst/>
          </a:prstGeom>
          <a:ln w="38100">
            <a:solidFill>
              <a:schemeClr val="tx1"/>
            </a:solidFill>
          </a:ln>
        </p:spPr>
      </p:pic>
      <p:pic>
        <p:nvPicPr>
          <p:cNvPr id="9" name="Picture 8">
            <a:extLst>
              <a:ext uri="{FF2B5EF4-FFF2-40B4-BE49-F238E27FC236}">
                <a16:creationId xmlns:a16="http://schemas.microsoft.com/office/drawing/2014/main" xmlns="" id="{F10EBD78-CCB9-4EA8-B7F5-3039415EA2AD}"/>
              </a:ext>
            </a:extLst>
          </p:cNvPr>
          <p:cNvPicPr>
            <a:picLocks noChangeAspect="1"/>
          </p:cNvPicPr>
          <p:nvPr/>
        </p:nvPicPr>
        <p:blipFill rotWithShape="1">
          <a:blip r:embed="rId4">
            <a:extLst>
              <a:ext uri="{28A0092B-C50C-407E-A947-70E740481C1C}">
                <a14:useLocalDpi xmlns:a14="http://schemas.microsoft.com/office/drawing/2010/main" val="0"/>
              </a:ext>
            </a:extLst>
          </a:blip>
          <a:srcRect l="11866" t="9248" r="25659" b="60183"/>
          <a:stretch/>
        </p:blipFill>
        <p:spPr>
          <a:xfrm>
            <a:off x="4117322" y="1539562"/>
            <a:ext cx="3465576" cy="2194478"/>
          </a:xfrm>
          <a:prstGeom prst="rect">
            <a:avLst/>
          </a:prstGeom>
          <a:ln w="38100" cap="sq">
            <a:solidFill>
              <a:srgbClr val="000000"/>
            </a:solidFill>
            <a:prstDash val="solid"/>
            <a:miter lim="800000"/>
          </a:ln>
          <a:effectLst/>
        </p:spPr>
      </p:pic>
      <p:pic>
        <p:nvPicPr>
          <p:cNvPr id="3" name="Picture 2" descr="A picture containing photo, different&#10;&#10;Description automatically generated">
            <a:extLst>
              <a:ext uri="{FF2B5EF4-FFF2-40B4-BE49-F238E27FC236}">
                <a16:creationId xmlns:a16="http://schemas.microsoft.com/office/drawing/2014/main" xmlns="" id="{4F1F9B8C-BBD9-43DD-8B99-6EFF605FF4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171" t="43271" r="43095" b="34912"/>
          <a:stretch/>
        </p:blipFill>
        <p:spPr>
          <a:xfrm>
            <a:off x="11652354" y="1536192"/>
            <a:ext cx="3465576" cy="2186717"/>
          </a:xfrm>
          <a:prstGeom prst="rect">
            <a:avLst/>
          </a:prstGeom>
          <a:ln w="38100" cap="sq">
            <a:solidFill>
              <a:srgbClr val="000000"/>
            </a:solidFill>
            <a:miter lim="800000"/>
          </a:ln>
          <a:effectLst/>
        </p:spPr>
      </p:pic>
    </p:spTree>
    <p:extLst>
      <p:ext uri="{BB962C8B-B14F-4D97-AF65-F5344CB8AC3E}">
        <p14:creationId xmlns:p14="http://schemas.microsoft.com/office/powerpoint/2010/main" val="195678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20179"/>
            <a:ext cx="15544800" cy="707886"/>
          </a:xfrm>
          <a:prstGeom prst="rect">
            <a:avLst/>
          </a:prstGeom>
          <a:noFill/>
        </p:spPr>
        <p:txBody>
          <a:bodyPr wrap="square" rtlCol="0">
            <a:spAutoFit/>
          </a:bodyPr>
          <a:lstStyle/>
          <a:p>
            <a:pPr algn="ctr"/>
            <a:r>
              <a:rPr lang="en-US" sz="4000" cap="all" dirty="0">
                <a:ln>
                  <a:solidFill>
                    <a:srgbClr val="2A1100"/>
                  </a:solidFill>
                </a:ln>
                <a:solidFill>
                  <a:srgbClr val="BEBC7D"/>
                </a:solidFill>
                <a:latin typeface="Arial Black" panose="020B0A04020102020204" pitchFamily="34" charset="0"/>
                <a:cs typeface="Arial" panose="020B0604020202020204" pitchFamily="34" charset="0"/>
              </a:rPr>
              <a:t>SPILL RESPONSE PROCEDURES</a:t>
            </a:r>
          </a:p>
        </p:txBody>
      </p:sp>
      <p:sp>
        <p:nvSpPr>
          <p:cNvPr id="7" name="TextBox 6">
            <a:extLst>
              <a:ext uri="{FF2B5EF4-FFF2-40B4-BE49-F238E27FC236}">
                <a16:creationId xmlns:a16="http://schemas.microsoft.com/office/drawing/2014/main" xmlns="" id="{AABE7AF9-028B-4B71-B368-7C8C0F83D176}"/>
              </a:ext>
            </a:extLst>
          </p:cNvPr>
          <p:cNvSpPr txBox="1"/>
          <p:nvPr/>
        </p:nvSpPr>
        <p:spPr>
          <a:xfrm>
            <a:off x="304406" y="3925613"/>
            <a:ext cx="3547241" cy="4385816"/>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Instructions</a:t>
            </a:r>
          </a:p>
          <a:p>
            <a:pPr algn="ctr">
              <a:spcAft>
                <a:spcPts val="600"/>
              </a:spcAft>
            </a:pPr>
            <a:r>
              <a:rPr lang="en-US" sz="2000" b="1" dirty="0">
                <a:latin typeface="Arial" panose="020B0604020202020204" pitchFamily="34" charset="0"/>
                <a:cs typeface="Arial" panose="020B0604020202020204" pitchFamily="34" charset="0"/>
              </a:rPr>
              <a:t>&amp; Procedures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Safety first!</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Understand the chemical spilled before starting cleanup.</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Follow cleanup instructions on the label or in the Safety Data Sheet (SDS).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Remove unnecessary personnel from area.</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Contact Supervisor with questions.</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3233B7E-2C8E-49E9-BD75-7F9CBE2D2837}"/>
              </a:ext>
            </a:extLst>
          </p:cNvPr>
          <p:cNvSpPr txBox="1"/>
          <p:nvPr/>
        </p:nvSpPr>
        <p:spPr>
          <a:xfrm>
            <a:off x="4080444" y="3925613"/>
            <a:ext cx="3547241" cy="3724096"/>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Containment</a:t>
            </a:r>
          </a:p>
          <a:p>
            <a:pPr algn="ctr">
              <a:spcAft>
                <a:spcPts val="600"/>
              </a:spcAft>
            </a:pPr>
            <a:endParaRPr lang="en-US" sz="20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Isolate &amp; stop the leak if possible.</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Collect spilled liquids with a drip pan or absorbents.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Protect inlets if spills may enter any drain.</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Cover spills with a powder or solid material to prevent spreading by the wind.</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EF327098-0EE1-4849-B5A9-D6B916D73062}"/>
              </a:ext>
            </a:extLst>
          </p:cNvPr>
          <p:cNvSpPr txBox="1"/>
          <p:nvPr/>
        </p:nvSpPr>
        <p:spPr>
          <a:xfrm>
            <a:off x="7856483" y="3925613"/>
            <a:ext cx="3547241" cy="4308872"/>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Cleanup</a:t>
            </a:r>
          </a:p>
          <a:p>
            <a:pPr algn="ctr">
              <a:spcAft>
                <a:spcPts val="600"/>
              </a:spcAft>
            </a:pPr>
            <a:endParaRPr lang="en-US" sz="20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Immediately cleanup non-hazardous spills with absorbents or a shop-vac.</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Do NOT hose down spills to a sanitary or storm drain.</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If the spill is too large, the Supervisor will call the Fire Department.</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Document spill in site Stormwater Pollution Prevention Plan.</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91A7FCE-254C-4087-97DD-E633DDC961E1}"/>
              </a:ext>
            </a:extLst>
          </p:cNvPr>
          <p:cNvSpPr txBox="1"/>
          <p:nvPr/>
        </p:nvSpPr>
        <p:spPr>
          <a:xfrm>
            <a:off x="11632521" y="3925613"/>
            <a:ext cx="3547241" cy="3724096"/>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Disposal</a:t>
            </a:r>
          </a:p>
          <a:p>
            <a:pPr algn="ctr">
              <a:spcAft>
                <a:spcPts val="600"/>
              </a:spcAft>
            </a:pPr>
            <a:endParaRPr lang="en-US" sz="20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If spilled material is usable, place in original or other marked container.</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Recycle waste material if possible or follow proper disposal procedures.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Replace used absorbents as necessary.</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Document disposal.</a:t>
            </a:r>
          </a:p>
          <a:p>
            <a:pPr algn="ctr">
              <a:spcAft>
                <a:spcPts val="600"/>
              </a:spcAft>
            </a:pPr>
            <a:endParaRPr lang="en-US" sz="2000" b="1" dirty="0">
              <a:latin typeface="Arial" panose="020B0604020202020204" pitchFamily="34" charset="0"/>
              <a:cs typeface="Arial" panose="020B0604020202020204" pitchFamily="34" charset="0"/>
            </a:endParaRPr>
          </a:p>
        </p:txBody>
      </p:sp>
      <p:pic>
        <p:nvPicPr>
          <p:cNvPr id="8" name="Picture 7" descr="A picture containing indoor, table, wall&#10;&#10;Description generated with high confidence">
            <a:extLst>
              <a:ext uri="{FF2B5EF4-FFF2-40B4-BE49-F238E27FC236}">
                <a16:creationId xmlns:a16="http://schemas.microsoft.com/office/drawing/2014/main" xmlns="" id="{2A12EEF6-98B1-41CA-87F8-E1929CC1F3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861" b="6031"/>
          <a:stretch/>
        </p:blipFill>
        <p:spPr>
          <a:xfrm>
            <a:off x="4124324" y="1536192"/>
            <a:ext cx="3462527" cy="2222587"/>
          </a:xfrm>
          <a:prstGeom prst="rect">
            <a:avLst/>
          </a:prstGeom>
          <a:ln w="38100" cap="sq">
            <a:solidFill>
              <a:srgbClr val="000000"/>
            </a:solidFill>
            <a:prstDash val="solid"/>
            <a:miter lim="800000"/>
          </a:ln>
          <a:effectLst/>
        </p:spPr>
      </p:pic>
      <p:pic>
        <p:nvPicPr>
          <p:cNvPr id="9" name="Picture 8" descr="A picture containing yellow, indoor, wall, table&#10;&#10;Description generated with very high confidence">
            <a:extLst>
              <a:ext uri="{FF2B5EF4-FFF2-40B4-BE49-F238E27FC236}">
                <a16:creationId xmlns:a16="http://schemas.microsoft.com/office/drawing/2014/main" xmlns="" id="{CB3F03D2-5051-4B68-846B-B17701A069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922"/>
          <a:stretch/>
        </p:blipFill>
        <p:spPr>
          <a:xfrm>
            <a:off x="11649497" y="1536192"/>
            <a:ext cx="3465576" cy="2211320"/>
          </a:xfrm>
          <a:prstGeom prst="rect">
            <a:avLst/>
          </a:prstGeom>
          <a:ln w="38100" cap="sq">
            <a:solidFill>
              <a:srgbClr val="000000"/>
            </a:solidFill>
            <a:prstDash val="solid"/>
            <a:miter lim="800000"/>
          </a:ln>
          <a:effectLst/>
        </p:spPr>
      </p:pic>
      <p:pic>
        <p:nvPicPr>
          <p:cNvPr id="12" name="Picture 11" descr="A close up of a logo&#10;&#10;Description generated with high confidence">
            <a:extLst>
              <a:ext uri="{FF2B5EF4-FFF2-40B4-BE49-F238E27FC236}">
                <a16:creationId xmlns:a16="http://schemas.microsoft.com/office/drawing/2014/main" xmlns="" id="{707DDC46-9057-41FB-8067-7B54A895956C}"/>
              </a:ext>
            </a:extLst>
          </p:cNvPr>
          <p:cNvPicPr>
            <a:picLocks noChangeAspect="1"/>
          </p:cNvPicPr>
          <p:nvPr/>
        </p:nvPicPr>
        <p:blipFill rotWithShape="1">
          <a:blip r:embed="rId4">
            <a:extLst>
              <a:ext uri="{28A0092B-C50C-407E-A947-70E740481C1C}">
                <a14:useLocalDpi xmlns:a14="http://schemas.microsoft.com/office/drawing/2010/main" val="0"/>
              </a:ext>
            </a:extLst>
          </a:blip>
          <a:srcRect l="3712" t="3577" r="2860" b="3611"/>
          <a:stretch/>
        </p:blipFill>
        <p:spPr>
          <a:xfrm>
            <a:off x="345238" y="1536192"/>
            <a:ext cx="3465576" cy="2236664"/>
          </a:xfrm>
          <a:prstGeom prst="rect">
            <a:avLst/>
          </a:prstGeom>
          <a:ln w="38100" cap="sq">
            <a:solidFill>
              <a:srgbClr val="000000"/>
            </a:solidFill>
            <a:prstDash val="solid"/>
            <a:miter lim="800000"/>
          </a:ln>
          <a:effectLst/>
        </p:spPr>
      </p:pic>
      <p:pic>
        <p:nvPicPr>
          <p:cNvPr id="3" name="Picture 2" descr="A picture containing ground, outdoor, building, person&#10;&#10;Description generated with very high confidence">
            <a:extLst>
              <a:ext uri="{FF2B5EF4-FFF2-40B4-BE49-F238E27FC236}">
                <a16:creationId xmlns:a16="http://schemas.microsoft.com/office/drawing/2014/main" xmlns="" id="{FA6576D9-8826-412C-9A55-9C517CBAEA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622" b="6341"/>
          <a:stretch/>
        </p:blipFill>
        <p:spPr>
          <a:xfrm>
            <a:off x="7885386" y="1536192"/>
            <a:ext cx="3465576" cy="2236265"/>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287573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20179"/>
            <a:ext cx="15544800" cy="707886"/>
          </a:xfrm>
          <a:prstGeom prst="rect">
            <a:avLst/>
          </a:prstGeom>
          <a:noFill/>
        </p:spPr>
        <p:txBody>
          <a:bodyPr wrap="square" rtlCol="0">
            <a:spAutoFit/>
          </a:bodyPr>
          <a:lstStyle/>
          <a:p>
            <a:pPr algn="ctr"/>
            <a:r>
              <a:rPr lang="en-US" sz="4000" cap="all" dirty="0">
                <a:ln>
                  <a:solidFill>
                    <a:srgbClr val="2A1100"/>
                  </a:solidFill>
                </a:ln>
                <a:solidFill>
                  <a:srgbClr val="BEBC7D"/>
                </a:solidFill>
                <a:latin typeface="Arial Black" panose="020B0A04020102020204" pitchFamily="34" charset="0"/>
                <a:cs typeface="Arial" panose="020B0604020202020204" pitchFamily="34" charset="0"/>
              </a:rPr>
              <a:t>GENERAL HOUSEKEEPING</a:t>
            </a:r>
          </a:p>
        </p:txBody>
      </p:sp>
      <p:sp>
        <p:nvSpPr>
          <p:cNvPr id="7" name="TextBox 6">
            <a:extLst>
              <a:ext uri="{FF2B5EF4-FFF2-40B4-BE49-F238E27FC236}">
                <a16:creationId xmlns:a16="http://schemas.microsoft.com/office/drawing/2014/main" xmlns="" id="{AABE7AF9-028B-4B71-B368-7C8C0F83D176}"/>
              </a:ext>
            </a:extLst>
          </p:cNvPr>
          <p:cNvSpPr txBox="1"/>
          <p:nvPr/>
        </p:nvSpPr>
        <p:spPr>
          <a:xfrm>
            <a:off x="301822" y="3925613"/>
            <a:ext cx="3547241" cy="3724096"/>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Cleaning Outside</a:t>
            </a:r>
          </a:p>
          <a:p>
            <a:pPr algn="ctr">
              <a:spcAft>
                <a:spcPts val="600"/>
              </a:spcAft>
            </a:pPr>
            <a:r>
              <a:rPr lang="en-US" sz="2000" b="1" dirty="0">
                <a:latin typeface="Arial" panose="020B0604020202020204" pitchFamily="34" charset="0"/>
                <a:cs typeface="Arial" panose="020B0604020202020204" pitchFamily="34" charset="0"/>
              </a:rPr>
              <a:t>Work Areas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Clean regularly. Take extra precaution if rain is forecasted.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Make sure that trash receptacles are emptied &amp; closed as needed.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Collect &amp; dispose of litter and debris on grounds and in inlets.</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3233B7E-2C8E-49E9-BD75-7F9CBE2D2837}"/>
              </a:ext>
            </a:extLst>
          </p:cNvPr>
          <p:cNvSpPr txBox="1"/>
          <p:nvPr/>
        </p:nvSpPr>
        <p:spPr>
          <a:xfrm>
            <a:off x="4097581" y="3925613"/>
            <a:ext cx="3464612" cy="4308872"/>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Cleaning</a:t>
            </a:r>
          </a:p>
          <a:p>
            <a:pPr algn="ctr">
              <a:spcAft>
                <a:spcPts val="600"/>
              </a:spcAft>
            </a:pPr>
            <a:r>
              <a:rPr lang="en-US" sz="2000" b="1" dirty="0">
                <a:latin typeface="Arial" panose="020B0604020202020204" pitchFamily="34" charset="0"/>
                <a:cs typeface="Arial" panose="020B0604020202020204" pitchFamily="34" charset="0"/>
              </a:rPr>
              <a:t>Shop</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Clean up spent absorbents.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dry methods such as sweeping – don’t hose down the work area.</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a drip pan or absorbents for leak collection.</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Place all materials back in correct storage area or secondary containment when done using.</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EF327098-0EE1-4849-B5A9-D6B916D73062}"/>
              </a:ext>
            </a:extLst>
          </p:cNvPr>
          <p:cNvSpPr txBox="1"/>
          <p:nvPr/>
        </p:nvSpPr>
        <p:spPr>
          <a:xfrm>
            <a:off x="7856483" y="3925613"/>
            <a:ext cx="3547241" cy="3431709"/>
          </a:xfrm>
          <a:prstGeom prst="rect">
            <a:avLst/>
          </a:prstGeom>
          <a:noFill/>
          <a:ln>
            <a:noFill/>
          </a:ln>
        </p:spPr>
        <p:txBody>
          <a:bodyPr wrap="square" rtlCol="0">
            <a:spAutoFit/>
          </a:bodyPr>
          <a:lstStyle/>
          <a:p>
            <a:pPr algn="ctr">
              <a:spcAft>
                <a:spcPts val="600"/>
              </a:spcAft>
            </a:pPr>
            <a:r>
              <a:rPr lang="en-US" sz="2000" b="1" dirty="0">
                <a:latin typeface="Arial" panose="020B0604020202020204" pitchFamily="34" charset="0"/>
                <a:cs typeface="Arial" panose="020B0604020202020204" pitchFamily="34" charset="0"/>
              </a:rPr>
              <a:t>Vehicles, Equipment &amp; Tools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Complete maintenance on vehicles &amp; equipment in areas with oil/water separators/connected to the sanitary sewer. </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Clean vehicles, tools &amp; equipment in designated wash areas.</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91A7FCE-254C-4087-97DD-E633DDC961E1}"/>
              </a:ext>
            </a:extLst>
          </p:cNvPr>
          <p:cNvSpPr txBox="1"/>
          <p:nvPr/>
        </p:nvSpPr>
        <p:spPr>
          <a:xfrm>
            <a:off x="11602992" y="3925613"/>
            <a:ext cx="3673365" cy="2554545"/>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Visual</a:t>
            </a:r>
          </a:p>
          <a:p>
            <a:pPr algn="ctr">
              <a:spcAft>
                <a:spcPts val="600"/>
              </a:spcAft>
            </a:pPr>
            <a:r>
              <a:rPr lang="en-US" sz="2000" b="1" dirty="0">
                <a:latin typeface="Arial" panose="020B0604020202020204" pitchFamily="34" charset="0"/>
                <a:cs typeface="Arial" panose="020B0604020202020204" pitchFamily="34" charset="0"/>
              </a:rPr>
              <a:t>Inspections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Regularly inspect vehicles, equipment, hoses and seals for leaks.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Report malfunctioning equipment.</a:t>
            </a:r>
          </a:p>
          <a:p>
            <a:pPr algn="ctr">
              <a:spcAft>
                <a:spcPts val="600"/>
              </a:spcAft>
            </a:pPr>
            <a:endParaRPr lang="en-US" sz="2000" b="1" dirty="0">
              <a:latin typeface="Arial" panose="020B0604020202020204" pitchFamily="34" charset="0"/>
              <a:cs typeface="Arial" panose="020B0604020202020204" pitchFamily="34" charset="0"/>
            </a:endParaRPr>
          </a:p>
        </p:txBody>
      </p:sp>
      <p:pic>
        <p:nvPicPr>
          <p:cNvPr id="3" name="Picture 2" descr="A picture containing grass, sky, outdoor, tree&#10;&#10;Description generated with very high confidence">
            <a:extLst>
              <a:ext uri="{FF2B5EF4-FFF2-40B4-BE49-F238E27FC236}">
                <a16:creationId xmlns:a16="http://schemas.microsoft.com/office/drawing/2014/main" xmlns="" id="{8A3874EE-1C4C-4122-8D85-700430A0C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68" t="14930"/>
          <a:stretch/>
        </p:blipFill>
        <p:spPr>
          <a:xfrm>
            <a:off x="11671102" y="1537541"/>
            <a:ext cx="3465576" cy="2236313"/>
          </a:xfrm>
          <a:prstGeom prst="rect">
            <a:avLst/>
          </a:prstGeom>
          <a:ln w="38100" cap="sq">
            <a:solidFill>
              <a:srgbClr val="000000"/>
            </a:solidFill>
            <a:prstDash val="solid"/>
            <a:miter lim="800000"/>
          </a:ln>
          <a:effectLst/>
        </p:spPr>
      </p:pic>
      <p:pic>
        <p:nvPicPr>
          <p:cNvPr id="5" name="Picture 4" descr="A picture containing indoor, table&#10;&#10;Description generated with very high confidence">
            <a:extLst>
              <a:ext uri="{FF2B5EF4-FFF2-40B4-BE49-F238E27FC236}">
                <a16:creationId xmlns:a16="http://schemas.microsoft.com/office/drawing/2014/main" xmlns="" id="{D77B16DB-F018-4CF7-B703-55A35D4258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18" r="6441"/>
          <a:stretch/>
        </p:blipFill>
        <p:spPr>
          <a:xfrm>
            <a:off x="4124492" y="1536192"/>
            <a:ext cx="3464612" cy="2240568"/>
          </a:xfrm>
          <a:prstGeom prst="rect">
            <a:avLst/>
          </a:prstGeom>
          <a:ln w="38100" cap="sq">
            <a:solidFill>
              <a:srgbClr val="000000"/>
            </a:solidFill>
            <a:prstDash val="solid"/>
            <a:miter lim="800000"/>
          </a:ln>
          <a:effectLst/>
        </p:spPr>
      </p:pic>
      <p:pic>
        <p:nvPicPr>
          <p:cNvPr id="11" name="Picture Placeholder 26">
            <a:extLst>
              <a:ext uri="{FF2B5EF4-FFF2-40B4-BE49-F238E27FC236}">
                <a16:creationId xmlns:a16="http://schemas.microsoft.com/office/drawing/2014/main" xmlns="" id="{FF11CBAC-29BC-4A76-B5B5-D50CBE6783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08"/>
          <a:stretch/>
        </p:blipFill>
        <p:spPr>
          <a:xfrm>
            <a:off x="7897315" y="1536192"/>
            <a:ext cx="3465576" cy="2224908"/>
          </a:xfrm>
          <a:prstGeom prst="rect">
            <a:avLst/>
          </a:prstGeom>
          <a:ln w="38100" cap="sq">
            <a:solidFill>
              <a:srgbClr val="000000"/>
            </a:solidFill>
            <a:prstDash val="solid"/>
            <a:miter lim="800000"/>
          </a:ln>
          <a:effectLst/>
        </p:spPr>
      </p:pic>
      <p:pic>
        <p:nvPicPr>
          <p:cNvPr id="4" name="Picture 3">
            <a:extLst>
              <a:ext uri="{FF2B5EF4-FFF2-40B4-BE49-F238E27FC236}">
                <a16:creationId xmlns:a16="http://schemas.microsoft.com/office/drawing/2014/main" xmlns="" id="{6A97797B-567F-4E69-8D07-3AA4276E8FBD}"/>
              </a:ext>
            </a:extLst>
          </p:cNvPr>
          <p:cNvPicPr>
            <a:picLocks noChangeAspect="1"/>
          </p:cNvPicPr>
          <p:nvPr/>
        </p:nvPicPr>
        <p:blipFill rotWithShape="1">
          <a:blip r:embed="rId5">
            <a:extLst>
              <a:ext uri="{28A0092B-C50C-407E-A947-70E740481C1C}">
                <a14:useLocalDpi xmlns:a14="http://schemas.microsoft.com/office/drawing/2010/main" val="0"/>
              </a:ext>
            </a:extLst>
          </a:blip>
          <a:srcRect l="12845" t="9669" r="42599" b="68513"/>
          <a:stretch/>
        </p:blipFill>
        <p:spPr>
          <a:xfrm>
            <a:off x="333213" y="1536193"/>
            <a:ext cx="3465576" cy="2237661"/>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269102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20179"/>
            <a:ext cx="15544800" cy="707886"/>
          </a:xfrm>
          <a:prstGeom prst="rect">
            <a:avLst/>
          </a:prstGeom>
          <a:noFill/>
        </p:spPr>
        <p:txBody>
          <a:bodyPr wrap="square" rtlCol="0">
            <a:spAutoFit/>
          </a:bodyPr>
          <a:lstStyle/>
          <a:p>
            <a:pPr algn="ctr"/>
            <a:r>
              <a:rPr lang="en-US" sz="4000" cap="all" dirty="0">
                <a:ln>
                  <a:solidFill>
                    <a:srgbClr val="2A1100"/>
                  </a:solidFill>
                </a:ln>
                <a:solidFill>
                  <a:srgbClr val="BEBC7D"/>
                </a:solidFill>
                <a:latin typeface="Arial Black" panose="020B0A04020102020204" pitchFamily="34" charset="0"/>
                <a:cs typeface="Arial" panose="020B0604020202020204" pitchFamily="34" charset="0"/>
              </a:rPr>
              <a:t>MATERIALS &amp; CHEMICAL STORAGE</a:t>
            </a:r>
          </a:p>
        </p:txBody>
      </p:sp>
      <p:sp>
        <p:nvSpPr>
          <p:cNvPr id="7" name="TextBox 6">
            <a:extLst>
              <a:ext uri="{FF2B5EF4-FFF2-40B4-BE49-F238E27FC236}">
                <a16:creationId xmlns:a16="http://schemas.microsoft.com/office/drawing/2014/main" xmlns="" id="{AABE7AF9-028B-4B71-B368-7C8C0F83D176}"/>
              </a:ext>
            </a:extLst>
          </p:cNvPr>
          <p:cNvSpPr txBox="1"/>
          <p:nvPr/>
        </p:nvSpPr>
        <p:spPr>
          <a:xfrm>
            <a:off x="294317" y="3925613"/>
            <a:ext cx="3547241" cy="3431709"/>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Instructions</a:t>
            </a:r>
          </a:p>
          <a:p>
            <a:pPr algn="ctr">
              <a:spcAft>
                <a:spcPts val="600"/>
              </a:spcAft>
            </a:pPr>
            <a:r>
              <a:rPr lang="en-US" sz="2000" b="1" dirty="0">
                <a:latin typeface="Arial" panose="020B0604020202020204" pitchFamily="34" charset="0"/>
                <a:cs typeface="Arial" panose="020B0604020202020204" pitchFamily="34" charset="0"/>
              </a:rPr>
              <a:t>&amp; Procedures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Review Site SWPPP that identifies chemical storage locations and practices.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Review Standard Operating Procedures identifying appropriate waste disposal.</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Inspect containers regularly as part of the site SWPPP.</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3233B7E-2C8E-49E9-BD75-7F9CBE2D2837}"/>
              </a:ext>
            </a:extLst>
          </p:cNvPr>
          <p:cNvSpPr txBox="1"/>
          <p:nvPr/>
        </p:nvSpPr>
        <p:spPr>
          <a:xfrm>
            <a:off x="4067448" y="3925613"/>
            <a:ext cx="3494745" cy="4293483"/>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Safe Material</a:t>
            </a:r>
          </a:p>
          <a:p>
            <a:pPr algn="ctr">
              <a:spcAft>
                <a:spcPts val="600"/>
              </a:spcAft>
            </a:pPr>
            <a:r>
              <a:rPr lang="en-US" sz="2000" b="1" dirty="0">
                <a:latin typeface="Arial" panose="020B0604020202020204" pitchFamily="34" charset="0"/>
                <a:cs typeface="Arial" panose="020B0604020202020204" pitchFamily="34" charset="0"/>
              </a:rPr>
              <a:t>Storage</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Store away from high-traffic areas.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Store indoors in sealed containers; keep closed unless in use.</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original or clearly labeled replacement containers.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Purchase chemicals only as needed.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nontoxic products when possible.</a:t>
            </a:r>
          </a:p>
        </p:txBody>
      </p:sp>
      <p:sp>
        <p:nvSpPr>
          <p:cNvPr id="19" name="TextBox 18">
            <a:extLst>
              <a:ext uri="{FF2B5EF4-FFF2-40B4-BE49-F238E27FC236}">
                <a16:creationId xmlns:a16="http://schemas.microsoft.com/office/drawing/2014/main" xmlns="" id="{EF327098-0EE1-4849-B5A9-D6B916D73062}"/>
              </a:ext>
            </a:extLst>
          </p:cNvPr>
          <p:cNvSpPr txBox="1"/>
          <p:nvPr/>
        </p:nvSpPr>
        <p:spPr>
          <a:xfrm>
            <a:off x="7856483" y="3925613"/>
            <a:ext cx="3547241" cy="4293483"/>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Chemical</a:t>
            </a:r>
          </a:p>
          <a:p>
            <a:pPr algn="ctr">
              <a:spcAft>
                <a:spcPts val="600"/>
              </a:spcAft>
            </a:pPr>
            <a:r>
              <a:rPr lang="en-US" sz="2000" b="1" dirty="0">
                <a:latin typeface="Arial" panose="020B0604020202020204" pitchFamily="34" charset="0"/>
                <a:cs typeface="Arial" panose="020B0604020202020204" pitchFamily="34" charset="0"/>
              </a:rPr>
              <a:t>Management</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Mix chemicals on paved areas away from inlets.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Mix only what is needed.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Only apply chemicals if weather permits.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Avoid applying chemicals to sensitive areas such as waterbodies or inlets.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Store waste chemicals in closed containers, inside.</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Appropriately label waste containers.</a:t>
            </a:r>
          </a:p>
        </p:txBody>
      </p:sp>
      <p:sp>
        <p:nvSpPr>
          <p:cNvPr id="20" name="TextBox 19">
            <a:extLst>
              <a:ext uri="{FF2B5EF4-FFF2-40B4-BE49-F238E27FC236}">
                <a16:creationId xmlns:a16="http://schemas.microsoft.com/office/drawing/2014/main" xmlns="" id="{291A7FCE-254C-4087-97DD-E633DDC961E1}"/>
              </a:ext>
            </a:extLst>
          </p:cNvPr>
          <p:cNvSpPr txBox="1"/>
          <p:nvPr/>
        </p:nvSpPr>
        <p:spPr>
          <a:xfrm>
            <a:off x="11577118" y="3925613"/>
            <a:ext cx="3547241" cy="4001095"/>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Spill-Trapping &amp;</a:t>
            </a:r>
          </a:p>
          <a:p>
            <a:pPr algn="ctr">
              <a:spcAft>
                <a:spcPts val="600"/>
              </a:spcAft>
            </a:pPr>
            <a:r>
              <a:rPr lang="en-US" sz="2000" b="1" dirty="0">
                <a:latin typeface="Arial" panose="020B0604020202020204" pitchFamily="34" charset="0"/>
                <a:cs typeface="Arial" panose="020B0604020202020204" pitchFamily="34" charset="0"/>
              </a:rPr>
              <a:t>Containment Devices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Store chemicals away from floor drains and openings to the outside.</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Provide spill control measures that will keep a spill in the building.</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Store on secondary containment especially if located in a gravel area.</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Do not store in-use chemicals outside.</a:t>
            </a:r>
          </a:p>
        </p:txBody>
      </p:sp>
      <p:pic>
        <p:nvPicPr>
          <p:cNvPr id="8" name="Picture 7">
            <a:extLst>
              <a:ext uri="{FF2B5EF4-FFF2-40B4-BE49-F238E27FC236}">
                <a16:creationId xmlns:a16="http://schemas.microsoft.com/office/drawing/2014/main" xmlns="" id="{08D9677C-84C3-49F2-AC64-B2048042E84D}"/>
              </a:ext>
            </a:extLst>
          </p:cNvPr>
          <p:cNvPicPr>
            <a:picLocks noChangeAspect="1"/>
          </p:cNvPicPr>
          <p:nvPr/>
        </p:nvPicPr>
        <p:blipFill rotWithShape="1">
          <a:blip r:embed="rId2">
            <a:extLst>
              <a:ext uri="{28A0092B-C50C-407E-A947-70E740481C1C}">
                <a14:useLocalDpi xmlns:a14="http://schemas.microsoft.com/office/drawing/2010/main" val="0"/>
              </a:ext>
            </a:extLst>
          </a:blip>
          <a:srcRect l="1497"/>
          <a:stretch/>
        </p:blipFill>
        <p:spPr>
          <a:xfrm>
            <a:off x="4096617" y="1536192"/>
            <a:ext cx="3465576" cy="2274886"/>
          </a:xfrm>
          <a:prstGeom prst="rect">
            <a:avLst/>
          </a:prstGeom>
          <a:ln w="38100" cap="sq">
            <a:solidFill>
              <a:srgbClr val="000000"/>
            </a:solidFill>
            <a:prstDash val="solid"/>
            <a:miter lim="800000"/>
          </a:ln>
          <a:effectLst/>
        </p:spPr>
      </p:pic>
      <p:pic>
        <p:nvPicPr>
          <p:cNvPr id="9" name="Picture 8" descr="A picture containing indoor, table, wall, kitchen&#10;&#10;Description generated with very high confidence">
            <a:extLst>
              <a:ext uri="{FF2B5EF4-FFF2-40B4-BE49-F238E27FC236}">
                <a16:creationId xmlns:a16="http://schemas.microsoft.com/office/drawing/2014/main" xmlns="" id="{5E378409-9273-4E3C-AEF5-A4A2AA63FE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73" r="9681" b="6588"/>
          <a:stretch/>
        </p:blipFill>
        <p:spPr>
          <a:xfrm>
            <a:off x="7897315" y="1536192"/>
            <a:ext cx="3465576" cy="2274886"/>
          </a:xfrm>
          <a:prstGeom prst="rect">
            <a:avLst/>
          </a:prstGeom>
          <a:ln w="38100">
            <a:solidFill>
              <a:schemeClr val="tx1"/>
            </a:solidFill>
          </a:ln>
        </p:spPr>
      </p:pic>
      <p:pic>
        <p:nvPicPr>
          <p:cNvPr id="11" name="Picture 10" descr="A close up of text on a white background&#10;&#10;Description generated with very high confidence">
            <a:extLst>
              <a:ext uri="{FF2B5EF4-FFF2-40B4-BE49-F238E27FC236}">
                <a16:creationId xmlns:a16="http://schemas.microsoft.com/office/drawing/2014/main" xmlns="" id="{9B95397E-F47C-47B4-83AA-4E124AAE23E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0853" r="9481" b="30273"/>
          <a:stretch/>
        </p:blipFill>
        <p:spPr>
          <a:xfrm>
            <a:off x="346813" y="1536192"/>
            <a:ext cx="3465576" cy="2274886"/>
          </a:xfrm>
          <a:prstGeom prst="rect">
            <a:avLst/>
          </a:prstGeom>
          <a:ln w="38100" cap="sq">
            <a:solidFill>
              <a:srgbClr val="000000"/>
            </a:solidFill>
            <a:prstDash val="solid"/>
            <a:miter lim="800000"/>
          </a:ln>
          <a:effectLst/>
        </p:spPr>
      </p:pic>
      <p:pic>
        <p:nvPicPr>
          <p:cNvPr id="3" name="Picture 2" descr="A picture containing photo, different&#10;&#10;Description automatically generated">
            <a:extLst>
              <a:ext uri="{FF2B5EF4-FFF2-40B4-BE49-F238E27FC236}">
                <a16:creationId xmlns:a16="http://schemas.microsoft.com/office/drawing/2014/main" xmlns="" id="{0DECEE1C-F908-4DEC-91F7-3E58F1192E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681" t="67724" r="43173" b="9879"/>
          <a:stretch/>
        </p:blipFill>
        <p:spPr>
          <a:xfrm>
            <a:off x="11658783" y="1536192"/>
            <a:ext cx="3465576" cy="2274886"/>
          </a:xfrm>
          <a:prstGeom prst="rect">
            <a:avLst/>
          </a:prstGeom>
          <a:ln w="38100" cap="sq">
            <a:solidFill>
              <a:srgbClr val="000000"/>
            </a:solidFill>
            <a:miter lim="800000"/>
          </a:ln>
          <a:effectLst/>
        </p:spPr>
      </p:pic>
    </p:spTree>
    <p:extLst>
      <p:ext uri="{BB962C8B-B14F-4D97-AF65-F5344CB8AC3E}">
        <p14:creationId xmlns:p14="http://schemas.microsoft.com/office/powerpoint/2010/main" val="391356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20179"/>
            <a:ext cx="15544800" cy="707886"/>
          </a:xfrm>
          <a:prstGeom prst="rect">
            <a:avLst/>
          </a:prstGeom>
          <a:noFill/>
        </p:spPr>
        <p:txBody>
          <a:bodyPr wrap="square" rtlCol="0">
            <a:spAutoFit/>
          </a:bodyPr>
          <a:lstStyle/>
          <a:p>
            <a:pPr algn="ctr"/>
            <a:r>
              <a:rPr lang="en-US" sz="4000" cap="all" dirty="0">
                <a:ln>
                  <a:solidFill>
                    <a:srgbClr val="2A1100"/>
                  </a:solidFill>
                </a:ln>
                <a:solidFill>
                  <a:srgbClr val="BEBC7D"/>
                </a:solidFill>
                <a:latin typeface="Arial Black" panose="020B0A04020102020204" pitchFamily="34" charset="0"/>
                <a:cs typeface="Arial" panose="020B0604020202020204" pitchFamily="34" charset="0"/>
              </a:rPr>
              <a:t>PARKS &amp; GROUNDS MAINTENANCE</a:t>
            </a:r>
          </a:p>
        </p:txBody>
      </p:sp>
      <p:sp>
        <p:nvSpPr>
          <p:cNvPr id="7" name="TextBox 6">
            <a:extLst>
              <a:ext uri="{FF2B5EF4-FFF2-40B4-BE49-F238E27FC236}">
                <a16:creationId xmlns:a16="http://schemas.microsoft.com/office/drawing/2014/main" xmlns="" id="{AABE7AF9-028B-4B71-B368-7C8C0F83D176}"/>
              </a:ext>
            </a:extLst>
          </p:cNvPr>
          <p:cNvSpPr txBox="1"/>
          <p:nvPr/>
        </p:nvSpPr>
        <p:spPr>
          <a:xfrm>
            <a:off x="320566" y="3925613"/>
            <a:ext cx="3547241" cy="4016484"/>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Clippings</a:t>
            </a:r>
          </a:p>
          <a:p>
            <a:pPr algn="ctr">
              <a:spcAft>
                <a:spcPts val="600"/>
              </a:spcAft>
            </a:pPr>
            <a:r>
              <a:rPr lang="en-US" sz="2000" b="1" dirty="0">
                <a:latin typeface="Arial" panose="020B0604020202020204" pitchFamily="34" charset="0"/>
                <a:cs typeface="Arial" panose="020B0604020202020204" pitchFamily="34" charset="0"/>
              </a:rPr>
              <a:t>&amp; Trimmings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Mow the grass as high as possible (3” minimum). </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Leave clippings on the lawn or collect for compost.</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Collect trash before mowing.</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Sweep or blow clippings &amp; trimmings back onto the grass.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Do not blow clippings into a sanitary or storm sewer.</a:t>
            </a:r>
            <a:endParaRPr lang="en-US" sz="1800" dirty="0">
              <a:latin typeface="Arial" panose="020B0604020202020204" pitchFamily="34" charset="0"/>
              <a:cs typeface="Arial" panose="020B0604020202020204" pitchFamily="34" charset="0"/>
            </a:endParaRP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3233B7E-2C8E-49E9-BD75-7F9CBE2D2837}"/>
              </a:ext>
            </a:extLst>
          </p:cNvPr>
          <p:cNvSpPr txBox="1"/>
          <p:nvPr/>
        </p:nvSpPr>
        <p:spPr>
          <a:xfrm>
            <a:off x="4078046" y="3925613"/>
            <a:ext cx="3484147" cy="3216265"/>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Chemical</a:t>
            </a:r>
          </a:p>
          <a:p>
            <a:pPr algn="ctr">
              <a:spcAft>
                <a:spcPts val="600"/>
              </a:spcAft>
            </a:pPr>
            <a:r>
              <a:rPr lang="en-US" sz="2000" b="1" dirty="0">
                <a:latin typeface="Arial" panose="020B0604020202020204" pitchFamily="34" charset="0"/>
                <a:cs typeface="Arial" panose="020B0604020202020204" pitchFamily="34" charset="0"/>
              </a:rPr>
              <a:t>Application</a:t>
            </a:r>
          </a:p>
          <a:p>
            <a:pPr marL="236538" indent="-231775">
              <a:buFont typeface="Arial" panose="020B0604020202020204" pitchFamily="34" charset="0"/>
              <a:buChar char="•"/>
            </a:pPr>
            <a:r>
              <a:rPr lang="en-US" sz="1900" dirty="0">
                <a:latin typeface="Arial" panose="020B0604020202020204" pitchFamily="34" charset="0"/>
                <a:cs typeface="Arial" panose="020B0604020202020204" pitchFamily="34" charset="0"/>
              </a:rPr>
              <a:t>Follow instructions &amp; procedures on the label.</a:t>
            </a:r>
          </a:p>
          <a:p>
            <a:pPr marL="236538" indent="-231775">
              <a:buFont typeface="Arial" panose="020B0604020202020204" pitchFamily="34" charset="0"/>
              <a:buChar char="•"/>
            </a:pPr>
            <a:r>
              <a:rPr lang="en-US" sz="1900" dirty="0">
                <a:latin typeface="Arial" panose="020B0604020202020204" pitchFamily="34" charset="0"/>
                <a:cs typeface="Arial" panose="020B0604020202020204" pitchFamily="34" charset="0"/>
              </a:rPr>
              <a:t>Don’t apply pesticides or herbicides unless properly trained.</a:t>
            </a:r>
          </a:p>
          <a:p>
            <a:pPr marL="236538" indent="-231775">
              <a:spcAft>
                <a:spcPts val="600"/>
              </a:spcAft>
              <a:buFont typeface="Arial" panose="020B0604020202020204" pitchFamily="34" charset="0"/>
              <a:buChar char="•"/>
            </a:pPr>
            <a:r>
              <a:rPr lang="en-US" sz="1900" dirty="0">
                <a:latin typeface="Arial" panose="020B0604020202020204" pitchFamily="34" charset="0"/>
                <a:cs typeface="Arial" panose="020B0604020202020204" pitchFamily="34" charset="0"/>
              </a:rPr>
              <a:t>Apply only where needed &amp; not in sensitive areas.</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EF327098-0EE1-4849-B5A9-D6B916D73062}"/>
              </a:ext>
            </a:extLst>
          </p:cNvPr>
          <p:cNvSpPr txBox="1"/>
          <p:nvPr/>
        </p:nvSpPr>
        <p:spPr>
          <a:xfrm>
            <a:off x="7856483" y="3925613"/>
            <a:ext cx="3547241" cy="4308872"/>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Compost, Mulch</a:t>
            </a:r>
          </a:p>
          <a:p>
            <a:pPr algn="ctr">
              <a:spcAft>
                <a:spcPts val="600"/>
              </a:spcAft>
            </a:pPr>
            <a:r>
              <a:rPr lang="en-US" sz="2000" b="1" dirty="0">
                <a:latin typeface="Arial" panose="020B0604020202020204" pitchFamily="34" charset="0"/>
                <a:cs typeface="Arial" panose="020B0604020202020204" pitchFamily="34" charset="0"/>
              </a:rPr>
              <a:t>&amp; Stockpiles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Locate stockpiles away from flowing water/runoff.</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Capture sediment using inlet bags/other methods.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Cover soil, sand &amp; cold patch to prevent contact with stormwater.</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compost as a soil amendment or shred leaves &amp; add to flower beds as mulch.</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91A7FCE-254C-4087-97DD-E633DDC961E1}"/>
              </a:ext>
            </a:extLst>
          </p:cNvPr>
          <p:cNvSpPr txBox="1"/>
          <p:nvPr/>
        </p:nvSpPr>
        <p:spPr>
          <a:xfrm>
            <a:off x="11630613" y="3925613"/>
            <a:ext cx="3547242" cy="3647152"/>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Soil Management</a:t>
            </a:r>
          </a:p>
          <a:p>
            <a:pPr algn="ctr"/>
            <a:endParaRPr lang="en-US" sz="2000"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Apply grass seed to prevent erosion.</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Protect channels with turf reinforcement mats until vegetation is established.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temporary erosion control methods such as blankets, vegetation or mulching.</a:t>
            </a:r>
          </a:p>
          <a:p>
            <a:pPr algn="ctr">
              <a:spcAft>
                <a:spcPts val="600"/>
              </a:spcAft>
            </a:pPr>
            <a:endParaRPr lang="en-US" sz="2000" b="1" dirty="0">
              <a:latin typeface="Arial" panose="020B0604020202020204" pitchFamily="34" charset="0"/>
              <a:cs typeface="Arial" panose="020B0604020202020204" pitchFamily="34" charset="0"/>
            </a:endParaRPr>
          </a:p>
        </p:txBody>
      </p:sp>
      <p:pic>
        <p:nvPicPr>
          <p:cNvPr id="9" name="Picture 8" descr="A snow covered field&#10;&#10;Description generated with high confidence">
            <a:extLst>
              <a:ext uri="{FF2B5EF4-FFF2-40B4-BE49-F238E27FC236}">
                <a16:creationId xmlns:a16="http://schemas.microsoft.com/office/drawing/2014/main" xmlns="" id="{30D04641-8033-4826-AF62-A102CC5CDA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90" b="8304"/>
          <a:stretch/>
        </p:blipFill>
        <p:spPr>
          <a:xfrm>
            <a:off x="7887682" y="1531221"/>
            <a:ext cx="3465576" cy="2239922"/>
          </a:xfrm>
          <a:prstGeom prst="rect">
            <a:avLst/>
          </a:prstGeom>
          <a:ln w="38100" cap="sq">
            <a:solidFill>
              <a:srgbClr val="000000"/>
            </a:solidFill>
            <a:prstDash val="solid"/>
            <a:miter lim="800000"/>
          </a:ln>
          <a:effectLst/>
        </p:spPr>
      </p:pic>
      <p:pic>
        <p:nvPicPr>
          <p:cNvPr id="3" name="Picture 2" descr="A group of people walking on a sidewalk&#10;&#10;Description generated with high confidence">
            <a:extLst>
              <a:ext uri="{FF2B5EF4-FFF2-40B4-BE49-F238E27FC236}">
                <a16:creationId xmlns:a16="http://schemas.microsoft.com/office/drawing/2014/main" xmlns="" id="{93E6258C-40D8-4F85-9BAA-EAD31B1A72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76"/>
          <a:stretch/>
        </p:blipFill>
        <p:spPr>
          <a:xfrm>
            <a:off x="11661813" y="1531221"/>
            <a:ext cx="3465576" cy="2239922"/>
          </a:xfrm>
          <a:prstGeom prst="rect">
            <a:avLst/>
          </a:prstGeom>
          <a:ln w="38100" cap="sq">
            <a:solidFill>
              <a:srgbClr val="000000"/>
            </a:solidFill>
            <a:prstDash val="solid"/>
            <a:miter lim="800000"/>
          </a:ln>
          <a:effectLst/>
        </p:spPr>
      </p:pic>
      <p:pic>
        <p:nvPicPr>
          <p:cNvPr id="4" name="Picture 3" descr="A couple of lawn chairs sitting on top of a sidewalk&#10;&#10;Description generated with high confidence">
            <a:extLst>
              <a:ext uri="{FF2B5EF4-FFF2-40B4-BE49-F238E27FC236}">
                <a16:creationId xmlns:a16="http://schemas.microsoft.com/office/drawing/2014/main" xmlns="" id="{396AE619-E264-452A-BB5B-0EB3807E3E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595" b="5670"/>
          <a:stretch/>
        </p:blipFill>
        <p:spPr>
          <a:xfrm>
            <a:off x="335116" y="1536192"/>
            <a:ext cx="3465576" cy="2200128"/>
          </a:xfrm>
          <a:prstGeom prst="rect">
            <a:avLst/>
          </a:prstGeom>
          <a:ln w="38100" cap="sq">
            <a:solidFill>
              <a:srgbClr val="000000"/>
            </a:solidFill>
            <a:prstDash val="solid"/>
            <a:miter lim="800000"/>
          </a:ln>
          <a:effectLst/>
        </p:spPr>
      </p:pic>
      <p:pic>
        <p:nvPicPr>
          <p:cNvPr id="5" name="Picture 4" descr="A close up of a logo&#10;&#10;Description automatically generated">
            <a:extLst>
              <a:ext uri="{FF2B5EF4-FFF2-40B4-BE49-F238E27FC236}">
                <a16:creationId xmlns:a16="http://schemas.microsoft.com/office/drawing/2014/main" xmlns="" id="{5B0CAC0F-6B25-4226-B748-966485C3FE20}"/>
              </a:ext>
            </a:extLst>
          </p:cNvPr>
          <p:cNvPicPr>
            <a:picLocks noChangeAspect="1"/>
          </p:cNvPicPr>
          <p:nvPr/>
        </p:nvPicPr>
        <p:blipFill rotWithShape="1">
          <a:blip r:embed="rId5">
            <a:extLst>
              <a:ext uri="{28A0092B-C50C-407E-A947-70E740481C1C}">
                <a14:useLocalDpi xmlns:a14="http://schemas.microsoft.com/office/drawing/2010/main" val="0"/>
              </a:ext>
            </a:extLst>
          </a:blip>
          <a:srcRect l="12617" t="11381" r="43519" b="66746"/>
          <a:stretch/>
        </p:blipFill>
        <p:spPr>
          <a:xfrm>
            <a:off x="4113551" y="1531221"/>
            <a:ext cx="3465576" cy="2236449"/>
          </a:xfrm>
          <a:prstGeom prst="rect">
            <a:avLst/>
          </a:prstGeom>
          <a:ln w="38100" cap="sq">
            <a:solidFill>
              <a:srgbClr val="000000"/>
            </a:solidFill>
            <a:miter lim="800000"/>
          </a:ln>
          <a:effectLst/>
        </p:spPr>
      </p:pic>
    </p:spTree>
    <p:extLst>
      <p:ext uri="{BB962C8B-B14F-4D97-AF65-F5344CB8AC3E}">
        <p14:creationId xmlns:p14="http://schemas.microsoft.com/office/powerpoint/2010/main" val="320235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20179"/>
            <a:ext cx="15544800" cy="707886"/>
          </a:xfrm>
          <a:prstGeom prst="rect">
            <a:avLst/>
          </a:prstGeom>
          <a:noFill/>
        </p:spPr>
        <p:txBody>
          <a:bodyPr wrap="square" rtlCol="0">
            <a:spAutoFit/>
          </a:bodyPr>
          <a:lstStyle/>
          <a:p>
            <a:pPr algn="ctr"/>
            <a:r>
              <a:rPr lang="en-US" sz="4000" cap="all" dirty="0">
                <a:ln>
                  <a:solidFill>
                    <a:srgbClr val="2A1100"/>
                  </a:solidFill>
                </a:ln>
                <a:solidFill>
                  <a:srgbClr val="BEBC7D"/>
                </a:solidFill>
                <a:latin typeface="Arial Black" panose="020B0A04020102020204" pitchFamily="34" charset="0"/>
                <a:cs typeface="Arial" panose="020B0604020202020204" pitchFamily="34" charset="0"/>
              </a:rPr>
              <a:t>UTILITIES &amp; STREET REPAIRS</a:t>
            </a:r>
          </a:p>
        </p:txBody>
      </p:sp>
      <p:sp>
        <p:nvSpPr>
          <p:cNvPr id="7" name="TextBox 6">
            <a:extLst>
              <a:ext uri="{FF2B5EF4-FFF2-40B4-BE49-F238E27FC236}">
                <a16:creationId xmlns:a16="http://schemas.microsoft.com/office/drawing/2014/main" xmlns="" id="{AABE7AF9-028B-4B71-B368-7C8C0F83D176}"/>
              </a:ext>
            </a:extLst>
          </p:cNvPr>
          <p:cNvSpPr txBox="1"/>
          <p:nvPr/>
        </p:nvSpPr>
        <p:spPr>
          <a:xfrm>
            <a:off x="320016" y="3925613"/>
            <a:ext cx="3547241" cy="4016484"/>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Stormwater</a:t>
            </a:r>
          </a:p>
          <a:p>
            <a:pPr algn="ctr">
              <a:spcAft>
                <a:spcPts val="600"/>
              </a:spcAft>
            </a:pPr>
            <a:r>
              <a:rPr lang="en-US" sz="2000" b="1" dirty="0">
                <a:latin typeface="Arial" panose="020B0604020202020204" pitchFamily="34" charset="0"/>
                <a:cs typeface="Arial" panose="020B0604020202020204" pitchFamily="34" charset="0"/>
              </a:rPr>
              <a:t>Protection</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Protect inlets (e.g. mats or bags) before starting work.</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appropriate erosion and sediment control methods.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Inspect control methods as needed.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Apply grass seed and temporary mulch after construction activities to prevent erosion.</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13233B7E-2C8E-49E9-BD75-7F9CBE2D2837}"/>
              </a:ext>
            </a:extLst>
          </p:cNvPr>
          <p:cNvSpPr txBox="1"/>
          <p:nvPr/>
        </p:nvSpPr>
        <p:spPr>
          <a:xfrm>
            <a:off x="4088249" y="3925613"/>
            <a:ext cx="3547241" cy="4293483"/>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Construction</a:t>
            </a:r>
          </a:p>
          <a:p>
            <a:pPr algn="ctr">
              <a:spcAft>
                <a:spcPts val="600"/>
              </a:spcAft>
            </a:pPr>
            <a:r>
              <a:rPr lang="en-US" sz="2000" b="1" dirty="0">
                <a:latin typeface="Arial" panose="020B0604020202020204" pitchFamily="34" charset="0"/>
                <a:cs typeface="Arial" panose="020B0604020202020204" pitchFamily="34" charset="0"/>
              </a:rPr>
              <a:t>Operations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Potable water releases must be dechlorinated.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dewatering bags as needed.</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Contain and vacuum slurry and cuttings from saw-cutting operations.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Store materials under cover and in secondary containment.</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Have absorbent materials on hand in case of a spill.</a:t>
            </a:r>
            <a:endParaRPr lang="en-US" sz="1900" strike="sngStrike"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EF327098-0EE1-4849-B5A9-D6B916D73062}"/>
              </a:ext>
            </a:extLst>
          </p:cNvPr>
          <p:cNvSpPr txBox="1"/>
          <p:nvPr/>
        </p:nvSpPr>
        <p:spPr>
          <a:xfrm>
            <a:off x="7856483" y="3925613"/>
            <a:ext cx="3547241" cy="3724096"/>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Repair</a:t>
            </a:r>
          </a:p>
          <a:p>
            <a:pPr algn="ctr">
              <a:spcAft>
                <a:spcPts val="600"/>
              </a:spcAft>
            </a:pPr>
            <a:r>
              <a:rPr lang="en-US" sz="2000" b="1" dirty="0">
                <a:latin typeface="Arial" panose="020B0604020202020204" pitchFamily="34" charset="0"/>
                <a:cs typeface="Arial" panose="020B0604020202020204" pitchFamily="34" charset="0"/>
              </a:rPr>
              <a:t>Operations</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Mix only the necessary amount of asphalt.</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Sweep up and properly dispose of all spent asphalt material.</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biodegradable products  instead of diesel.</a:t>
            </a:r>
          </a:p>
          <a:p>
            <a:pPr marL="228600" indent="-228600">
              <a:buFont typeface="Arial" panose="020B0604020202020204" pitchFamily="34" charset="0"/>
              <a:buChar char="•"/>
            </a:pPr>
            <a:r>
              <a:rPr lang="en-US" sz="1900" dirty="0">
                <a:latin typeface="Arial" panose="020B0604020202020204" pitchFamily="34" charset="0"/>
                <a:cs typeface="Arial" panose="020B0604020202020204" pitchFamily="34" charset="0"/>
              </a:rPr>
              <a:t>Use and maintain concrete washout</a:t>
            </a:r>
            <a:r>
              <a:rPr lang="en-US" sz="1900" strike="sngStrike" dirty="0">
                <a:latin typeface="Arial" panose="020B0604020202020204" pitchFamily="34" charset="0"/>
                <a:cs typeface="Arial" panose="020B0604020202020204" pitchFamily="34" charset="0"/>
              </a:rPr>
              <a:t>s</a:t>
            </a:r>
            <a:r>
              <a:rPr lang="en-US" sz="1900" dirty="0">
                <a:latin typeface="Arial" panose="020B0604020202020204" pitchFamily="34" charset="0"/>
                <a:cs typeface="Arial" panose="020B0604020202020204" pitchFamily="34" charset="0"/>
              </a:rPr>
              <a:t> areas.</a:t>
            </a:r>
          </a:p>
          <a:p>
            <a:pPr algn="ctr">
              <a:spcAft>
                <a:spcPts val="600"/>
              </a:spcAft>
            </a:pPr>
            <a:endParaRPr lang="en-US" sz="20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91A7FCE-254C-4087-97DD-E633DDC961E1}"/>
              </a:ext>
            </a:extLst>
          </p:cNvPr>
          <p:cNvSpPr txBox="1"/>
          <p:nvPr/>
        </p:nvSpPr>
        <p:spPr>
          <a:xfrm>
            <a:off x="11624717" y="3928931"/>
            <a:ext cx="3494847" cy="3693319"/>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Cleanup</a:t>
            </a:r>
          </a:p>
          <a:p>
            <a:pPr algn="ctr">
              <a:spcAft>
                <a:spcPts val="600"/>
              </a:spcAft>
            </a:pPr>
            <a:endParaRPr lang="en-US" sz="1800" b="1" dirty="0">
              <a:latin typeface="Arial" panose="020B0604020202020204" pitchFamily="34" charset="0"/>
              <a:cs typeface="Arial" panose="020B0604020202020204" pitchFamily="34" charset="0"/>
            </a:endParaRPr>
          </a:p>
          <a:p>
            <a:pPr marL="236538" indent="-231775">
              <a:buFont typeface="Arial" panose="020B0604020202020204" pitchFamily="34" charset="0"/>
              <a:buChar char="•"/>
            </a:pPr>
            <a:r>
              <a:rPr lang="en-US" sz="1900" dirty="0">
                <a:latin typeface="Arial" panose="020B0604020202020204" pitchFamily="34" charset="0"/>
                <a:cs typeface="Arial" panose="020B0604020202020204" pitchFamily="34" charset="0"/>
              </a:rPr>
              <a:t>Cleanup sediment from </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the street and inlet protection.</a:t>
            </a:r>
          </a:p>
          <a:p>
            <a:pPr marL="236538" indent="-231775">
              <a:buFont typeface="Arial" panose="020B0604020202020204" pitchFamily="34" charset="0"/>
              <a:buChar char="•"/>
            </a:pPr>
            <a:r>
              <a:rPr lang="en-US" sz="1900" dirty="0">
                <a:latin typeface="Arial" panose="020B0604020202020204" pitchFamily="34" charset="0"/>
                <a:cs typeface="Arial" panose="020B0604020202020204" pitchFamily="34" charset="0"/>
              </a:rPr>
              <a:t>Use a street sweeper if needed.</a:t>
            </a:r>
          </a:p>
          <a:p>
            <a:pPr marL="236538" indent="-231775">
              <a:buFont typeface="Arial" panose="020B0604020202020204" pitchFamily="34" charset="0"/>
              <a:buChar char="•"/>
            </a:pPr>
            <a:r>
              <a:rPr lang="en-US" sz="1900" dirty="0">
                <a:latin typeface="Arial" panose="020B0604020202020204" pitchFamily="34" charset="0"/>
                <a:cs typeface="Arial" panose="020B0604020202020204" pitchFamily="34" charset="0"/>
              </a:rPr>
              <a:t>Do not wash sediments down any drain.</a:t>
            </a:r>
          </a:p>
          <a:p>
            <a:pPr marL="236538" indent="-231775">
              <a:buFont typeface="Arial" panose="020B0604020202020204" pitchFamily="34" charset="0"/>
              <a:buChar char="•"/>
            </a:pPr>
            <a:r>
              <a:rPr lang="en-US" sz="1900" dirty="0">
                <a:latin typeface="Arial" panose="020B0604020202020204" pitchFamily="34" charset="0"/>
                <a:cs typeface="Arial" panose="020B0604020202020204" pitchFamily="34" charset="0"/>
              </a:rPr>
              <a:t>Dispose of wastes appropriately.</a:t>
            </a:r>
          </a:p>
          <a:p>
            <a:pPr algn="ctr">
              <a:spcAft>
                <a:spcPts val="600"/>
              </a:spcAft>
            </a:pPr>
            <a:endParaRPr lang="en-US" sz="2000" b="1" dirty="0">
              <a:latin typeface="Arial" panose="020B0604020202020204" pitchFamily="34" charset="0"/>
              <a:cs typeface="Arial" panose="020B0604020202020204" pitchFamily="34" charset="0"/>
            </a:endParaRPr>
          </a:p>
        </p:txBody>
      </p:sp>
      <p:pic>
        <p:nvPicPr>
          <p:cNvPr id="9" name="Picture 8" descr="A group of people in a park&#10;&#10;Description generated with high confidence">
            <a:extLst>
              <a:ext uri="{FF2B5EF4-FFF2-40B4-BE49-F238E27FC236}">
                <a16:creationId xmlns:a16="http://schemas.microsoft.com/office/drawing/2014/main" xmlns="" id="{0F973C5E-73FF-4512-98D2-C2C89D822F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25" r="2965" b="14894"/>
          <a:stretch/>
        </p:blipFill>
        <p:spPr>
          <a:xfrm>
            <a:off x="7881468" y="1536192"/>
            <a:ext cx="3465576" cy="2212051"/>
          </a:xfrm>
          <a:prstGeom prst="rect">
            <a:avLst/>
          </a:prstGeom>
          <a:ln w="38100" cap="sq">
            <a:solidFill>
              <a:srgbClr val="000000"/>
            </a:solidFill>
            <a:prstDash val="solid"/>
            <a:miter lim="800000"/>
          </a:ln>
          <a:effectLst/>
        </p:spPr>
      </p:pic>
      <p:pic>
        <p:nvPicPr>
          <p:cNvPr id="11" name="Picture 10" descr="A picture containing sky, ground, outdoor, train&#10;&#10;Description generated with very high confidence">
            <a:extLst>
              <a:ext uri="{FF2B5EF4-FFF2-40B4-BE49-F238E27FC236}">
                <a16:creationId xmlns:a16="http://schemas.microsoft.com/office/drawing/2014/main" xmlns="" id="{C435F8CA-66E6-45A1-9C38-B6BC23D7B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965" b="17418"/>
          <a:stretch/>
        </p:blipFill>
        <p:spPr>
          <a:xfrm>
            <a:off x="4113234" y="1536192"/>
            <a:ext cx="3465576" cy="2212051"/>
          </a:xfrm>
          <a:prstGeom prst="rect">
            <a:avLst/>
          </a:prstGeom>
          <a:ln w="38100" cap="sq">
            <a:solidFill>
              <a:srgbClr val="000000"/>
            </a:solidFill>
            <a:prstDash val="solid"/>
            <a:miter lim="800000"/>
          </a:ln>
          <a:effectLst/>
        </p:spPr>
      </p:pic>
      <p:pic>
        <p:nvPicPr>
          <p:cNvPr id="13" name="Picture 12" descr="A truck is parked on the side of a road&#10;&#10;Description generated with very high confidence">
            <a:extLst>
              <a:ext uri="{FF2B5EF4-FFF2-40B4-BE49-F238E27FC236}">
                <a16:creationId xmlns:a16="http://schemas.microsoft.com/office/drawing/2014/main" xmlns="" id="{0A447FAE-97E4-4B6A-B308-99D2A1BD49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299" r="2948" b="8000"/>
          <a:stretch/>
        </p:blipFill>
        <p:spPr>
          <a:xfrm>
            <a:off x="11653988" y="1536192"/>
            <a:ext cx="3465576" cy="2212051"/>
          </a:xfrm>
          <a:prstGeom prst="rect">
            <a:avLst/>
          </a:prstGeom>
          <a:ln w="38100" cap="sq">
            <a:solidFill>
              <a:srgbClr val="000000"/>
            </a:solidFill>
            <a:prstDash val="solid"/>
            <a:miter lim="800000"/>
          </a:ln>
          <a:effectLst/>
        </p:spPr>
      </p:pic>
      <p:pic>
        <p:nvPicPr>
          <p:cNvPr id="4" name="Picture 3" descr="A picture containing ground, outdoor, building, sidewalk&#10;&#10;Description generated with very high confidence">
            <a:extLst>
              <a:ext uri="{FF2B5EF4-FFF2-40B4-BE49-F238E27FC236}">
                <a16:creationId xmlns:a16="http://schemas.microsoft.com/office/drawing/2014/main" xmlns="" id="{3E9E02C3-7FCF-4F85-B41A-DA4EFB4AE3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720" t="10812" r="13691" b="9090"/>
          <a:stretch/>
        </p:blipFill>
        <p:spPr>
          <a:xfrm>
            <a:off x="345000" y="1536192"/>
            <a:ext cx="3465576" cy="2212051"/>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1382275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a:noFill/>
        </a:ln>
      </a:spPr>
      <a:bodyPr wrap="square" rtlCol="0">
        <a:spAutoFit/>
      </a:bodyPr>
      <a:lstStyle>
        <a:defPPr algn="ctr">
          <a:spcAft>
            <a:spcPts val="600"/>
          </a:spcAft>
          <a:defRPr sz="20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1565</TotalTime>
  <Words>900</Words>
  <Application>Microsoft Office PowerPoint</Application>
  <PresentationFormat>Custom</PresentationFormat>
  <Paragraphs>141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N.C.T.C.O.G.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Nalani Jay</dc:creator>
  <cp:lastModifiedBy>Karen Avery</cp:lastModifiedBy>
  <cp:revision>187</cp:revision>
  <cp:lastPrinted>2018-10-24T20:07:07Z</cp:lastPrinted>
  <dcterms:created xsi:type="dcterms:W3CDTF">2015-09-21T17:06:41Z</dcterms:created>
  <dcterms:modified xsi:type="dcterms:W3CDTF">2019-02-01T01:23:44Z</dcterms:modified>
</cp:coreProperties>
</file>